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 id="2147483754" r:id="rId6"/>
    <p:sldMasterId id="2147483761" r:id="rId7"/>
  </p:sldMasterIdLst>
  <p:notesMasterIdLst>
    <p:notesMasterId r:id="rId112"/>
  </p:notesMasterIdLst>
  <p:sldIdLst>
    <p:sldId id="284" r:id="rId8"/>
    <p:sldId id="285" r:id="rId9"/>
    <p:sldId id="365" r:id="rId10"/>
    <p:sldId id="415" r:id="rId11"/>
    <p:sldId id="416" r:id="rId12"/>
    <p:sldId id="452" r:id="rId13"/>
    <p:sldId id="439" r:id="rId14"/>
    <p:sldId id="440" r:id="rId15"/>
    <p:sldId id="441" r:id="rId16"/>
    <p:sldId id="446" r:id="rId17"/>
    <p:sldId id="419" r:id="rId18"/>
    <p:sldId id="447" r:id="rId19"/>
    <p:sldId id="453" r:id="rId20"/>
    <p:sldId id="454" r:id="rId21"/>
    <p:sldId id="448" r:id="rId22"/>
    <p:sldId id="449" r:id="rId23"/>
    <p:sldId id="455" r:id="rId24"/>
    <p:sldId id="450" r:id="rId25"/>
    <p:sldId id="456" r:id="rId26"/>
    <p:sldId id="527" r:id="rId27"/>
    <p:sldId id="528" r:id="rId28"/>
    <p:sldId id="529" r:id="rId29"/>
    <p:sldId id="530" r:id="rId30"/>
    <p:sldId id="531" r:id="rId31"/>
    <p:sldId id="532" r:id="rId32"/>
    <p:sldId id="533" r:id="rId33"/>
    <p:sldId id="534" r:id="rId34"/>
    <p:sldId id="535" r:id="rId35"/>
    <p:sldId id="536" r:id="rId36"/>
    <p:sldId id="537" r:id="rId37"/>
    <p:sldId id="538" r:id="rId38"/>
    <p:sldId id="539" r:id="rId39"/>
    <p:sldId id="540" r:id="rId40"/>
    <p:sldId id="541" r:id="rId41"/>
    <p:sldId id="542" r:id="rId42"/>
    <p:sldId id="457" r:id="rId43"/>
    <p:sldId id="458"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516" r:id="rId64"/>
    <p:sldId id="479" r:id="rId65"/>
    <p:sldId id="480" r:id="rId66"/>
    <p:sldId id="481" r:id="rId67"/>
    <p:sldId id="482" r:id="rId68"/>
    <p:sldId id="483" r:id="rId69"/>
    <p:sldId id="484" r:id="rId70"/>
    <p:sldId id="485" r:id="rId71"/>
    <p:sldId id="517" r:id="rId72"/>
    <p:sldId id="518" r:id="rId73"/>
    <p:sldId id="486" r:id="rId74"/>
    <p:sldId id="519" r:id="rId75"/>
    <p:sldId id="487" r:id="rId76"/>
    <p:sldId id="488" r:id="rId77"/>
    <p:sldId id="520" r:id="rId78"/>
    <p:sldId id="489" r:id="rId79"/>
    <p:sldId id="490" r:id="rId80"/>
    <p:sldId id="521" r:id="rId81"/>
    <p:sldId id="491" r:id="rId82"/>
    <p:sldId id="492" r:id="rId83"/>
    <p:sldId id="493" r:id="rId84"/>
    <p:sldId id="494" r:id="rId85"/>
    <p:sldId id="495" r:id="rId86"/>
    <p:sldId id="496" r:id="rId87"/>
    <p:sldId id="497" r:id="rId88"/>
    <p:sldId id="498" r:id="rId89"/>
    <p:sldId id="499" r:id="rId90"/>
    <p:sldId id="500" r:id="rId91"/>
    <p:sldId id="501" r:id="rId92"/>
    <p:sldId id="522" r:id="rId93"/>
    <p:sldId id="502" r:id="rId94"/>
    <p:sldId id="503" r:id="rId95"/>
    <p:sldId id="504" r:id="rId96"/>
    <p:sldId id="505" r:id="rId97"/>
    <p:sldId id="506" r:id="rId98"/>
    <p:sldId id="523" r:id="rId99"/>
    <p:sldId id="507" r:id="rId100"/>
    <p:sldId id="508" r:id="rId101"/>
    <p:sldId id="509" r:id="rId102"/>
    <p:sldId id="510" r:id="rId103"/>
    <p:sldId id="511" r:id="rId104"/>
    <p:sldId id="512" r:id="rId105"/>
    <p:sldId id="524" r:id="rId106"/>
    <p:sldId id="525" r:id="rId107"/>
    <p:sldId id="513" r:id="rId108"/>
    <p:sldId id="514" r:id="rId109"/>
    <p:sldId id="515" r:id="rId110"/>
    <p:sldId id="414" r:id="rId111"/>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00"/>
    <a:srgbClr val="7FA3CF"/>
    <a:srgbClr val="3F7FFF"/>
    <a:srgbClr val="6F93DB"/>
    <a:srgbClr val="3366CC"/>
    <a:srgbClr val="6D9EFF"/>
    <a:srgbClr val="538CFF"/>
    <a:srgbClr val="6699FF"/>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37"/>
  </p:normalViewPr>
  <p:slideViewPr>
    <p:cSldViewPr>
      <p:cViewPr varScale="1">
        <p:scale>
          <a:sx n="82" d="100"/>
          <a:sy n="82" d="100"/>
        </p:scale>
        <p:origin x="896" y="184"/>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microsoft.com/office/2016/11/relationships/changesInfo" Target="changesInfos/changesInfo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presProps" Target="presProp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G" userId="eaecb19a-6dc0-472f-8b59-07dd15d6112e" providerId="ADAL" clId="{A8461FBC-728F-7E44-967F-36B551F8C14B}"/>
    <pc:docChg chg="delSld">
      <pc:chgData name="Vinay G" userId="eaecb19a-6dc0-472f-8b59-07dd15d6112e" providerId="ADAL" clId="{A8461FBC-728F-7E44-967F-36B551F8C14B}" dt="2025-03-25T06:48:43.081" v="2" actId="2696"/>
      <pc:docMkLst>
        <pc:docMk/>
      </pc:docMkLst>
      <pc:sldChg chg="del">
        <pc:chgData name="Vinay G" userId="eaecb19a-6dc0-472f-8b59-07dd15d6112e" providerId="ADAL" clId="{A8461FBC-728F-7E44-967F-36B551F8C14B}" dt="2025-03-25T06:48:41.112" v="0" actId="2696"/>
        <pc:sldMkLst>
          <pc:docMk/>
          <pc:sldMk cId="431316126" sldId="283"/>
        </pc:sldMkLst>
      </pc:sldChg>
      <pc:sldChg chg="del">
        <pc:chgData name="Vinay G" userId="eaecb19a-6dc0-472f-8b59-07dd15d6112e" providerId="ADAL" clId="{A8461FBC-728F-7E44-967F-36B551F8C14B}" dt="2025-03-25T06:48:43.081" v="2" actId="2696"/>
        <pc:sldMkLst>
          <pc:docMk/>
          <pc:sldMk cId="2375667663" sldId="362"/>
        </pc:sldMkLst>
      </pc:sldChg>
      <pc:sldChg chg="del">
        <pc:chgData name="Vinay G" userId="eaecb19a-6dc0-472f-8b59-07dd15d6112e" providerId="ADAL" clId="{A8461FBC-728F-7E44-967F-36B551F8C14B}" dt="2025-03-25T06:48:42.244" v="1" actId="2696"/>
        <pc:sldMkLst>
          <pc:docMk/>
          <pc:sldMk cId="262999339" sldId="363"/>
        </pc:sldMkLst>
      </pc:sldChg>
    </pc:docChg>
  </pc:docChgLst>
  <pc:docChgLst>
    <pc:chgData name="Vinay G" userId="eaecb19a-6dc0-472f-8b59-07dd15d6112e" providerId="ADAL" clId="{563B652E-FF25-1D41-92C7-0A0330A785B3}"/>
    <pc:docChg chg="modSld">
      <pc:chgData name="Vinay G" userId="eaecb19a-6dc0-472f-8b59-07dd15d6112e" providerId="ADAL" clId="{563B652E-FF25-1D41-92C7-0A0330A785B3}" dt="2020-10-21T03:33:52.215" v="6" actId="20577"/>
      <pc:docMkLst>
        <pc:docMk/>
      </pc:docMkLst>
      <pc:sldChg chg="modSp">
        <pc:chgData name="Vinay G" userId="eaecb19a-6dc0-472f-8b59-07dd15d6112e" providerId="ADAL" clId="{563B652E-FF25-1D41-92C7-0A0330A785B3}" dt="2020-10-21T03:33:52.215" v="6" actId="20577"/>
        <pc:sldMkLst>
          <pc:docMk/>
          <pc:sldMk cId="3400968679" sldId="516"/>
        </pc:sldMkLst>
      </pc:sldChg>
      <pc:sldChg chg="modSp">
        <pc:chgData name="Vinay G" userId="eaecb19a-6dc0-472f-8b59-07dd15d6112e" providerId="ADAL" clId="{563B652E-FF25-1D41-92C7-0A0330A785B3}" dt="2020-10-17T08:32:03.749" v="0" actId="14100"/>
        <pc:sldMkLst>
          <pc:docMk/>
          <pc:sldMk cId="3705538903" sldId="531"/>
        </pc:sldMkLst>
      </pc:sldChg>
      <pc:sldChg chg="modSp">
        <pc:chgData name="Vinay G" userId="eaecb19a-6dc0-472f-8b59-07dd15d6112e" providerId="ADAL" clId="{563B652E-FF25-1D41-92C7-0A0330A785B3}" dt="2020-10-17T08:33:31.939" v="3" actId="20577"/>
        <pc:sldMkLst>
          <pc:docMk/>
          <pc:sldMk cId="577270565" sldId="538"/>
        </pc:sldMkLst>
      </pc:sldChg>
      <pc:sldChg chg="modSp">
        <pc:chgData name="Vinay G" userId="eaecb19a-6dc0-472f-8b59-07dd15d6112e" providerId="ADAL" clId="{563B652E-FF25-1D41-92C7-0A0330A785B3}" dt="2020-10-17T08:33:59.403" v="5" actId="20577"/>
        <pc:sldMkLst>
          <pc:docMk/>
          <pc:sldMk cId="2233735660" sldId="5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3/25/25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8419F9B-AF77-4088-90CB-6EC5BD023B6E}" type="slidenum">
              <a:rPr lang="en-US"/>
              <a:pPr eaLnBrk="1" hangingPunct="1"/>
              <a:t>20</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24371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145617-916F-4B13-8F60-2896E8F6720F}" type="slidenum">
              <a:rPr lang="en-US"/>
              <a:pPr eaLnBrk="1" hangingPunct="1"/>
              <a:t>33</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51975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C07E94-C76D-42D0-A8A0-72AB17C22167}" type="slidenum">
              <a:rPr lang="en-US"/>
              <a:pPr eaLnBrk="1" hangingPunct="1"/>
              <a:t>34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18948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9C7566-3F80-4235-80C9-584F37E3374A}" type="slidenum">
              <a:rPr lang="en-US"/>
              <a:pPr eaLnBrk="1" hangingPunct="1"/>
              <a:t>35</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28041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4C9D9-9F54-4D92-A6AB-51AA267F2EC9}" type="slidenum">
              <a:rPr lang="en-US"/>
              <a:pPr/>
              <a:t>36</a:t>
            </a:fld>
            <a:endParaRPr lang="en-US"/>
          </a:p>
        </p:txBody>
      </p:sp>
      <p:sp>
        <p:nvSpPr>
          <p:cNvPr id="63490" name="Rectangle 2"/>
          <p:cNvSpPr>
            <a:spLocks noGrp="1" noRot="1" noChangeAspect="1" noChangeArrowheads="1" noTextEdit="1"/>
          </p:cNvSpPr>
          <p:nvPr>
            <p:ph type="sldImg"/>
          </p:nvPr>
        </p:nvSpPr>
        <p:spPr>
          <a:xfrm>
            <a:off x="646113" y="915988"/>
            <a:ext cx="5567362" cy="3132137"/>
          </a:xfrm>
          <a:solidFill>
            <a:srgbClr val="FFFFFF"/>
          </a:solidFill>
          <a:ln/>
        </p:spPr>
      </p:sp>
      <p:sp>
        <p:nvSpPr>
          <p:cNvPr id="63491" name="Rectangle 3"/>
          <p:cNvSpPr txBox="1">
            <a:spLocks noGrp="1" noChangeArrowheads="1"/>
          </p:cNvSpPr>
          <p:nvPr>
            <p:ph type="body" idx="1"/>
          </p:nvPr>
        </p:nvSpPr>
        <p:spPr>
          <a:xfrm>
            <a:off x="1046163" y="4352925"/>
            <a:ext cx="4770437" cy="3476625"/>
          </a:xfrm>
          <a:ln/>
        </p:spPr>
        <p:txBody>
          <a:bodyPr wrap="none" anchor="ctr"/>
          <a:lstStyle/>
          <a:p>
            <a:endParaRPr lang="en-US"/>
          </a:p>
        </p:txBody>
      </p:sp>
    </p:spTree>
    <p:extLst>
      <p:ext uri="{BB962C8B-B14F-4D97-AF65-F5344CB8AC3E}">
        <p14:creationId xmlns:p14="http://schemas.microsoft.com/office/powerpoint/2010/main" val="336165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132ABE-155E-486B-AA78-B8ADD820CA41}" type="slidenum">
              <a:rPr lang="en-US"/>
              <a:pPr/>
              <a:t>37</a:t>
            </a:fld>
            <a:endParaRPr lang="en-US"/>
          </a:p>
        </p:txBody>
      </p:sp>
      <p:sp>
        <p:nvSpPr>
          <p:cNvPr id="65538" name="Rectangle 2"/>
          <p:cNvSpPr>
            <a:spLocks noGrp="1" noRot="1" noChangeAspect="1" noChangeArrowheads="1" noTextEdit="1"/>
          </p:cNvSpPr>
          <p:nvPr>
            <p:ph type="sldImg"/>
          </p:nvPr>
        </p:nvSpPr>
        <p:spPr>
          <a:xfrm>
            <a:off x="646113" y="915988"/>
            <a:ext cx="5567362" cy="3132137"/>
          </a:xfrm>
          <a:solidFill>
            <a:srgbClr val="FFFFFF"/>
          </a:solidFill>
          <a:ln/>
        </p:spPr>
      </p:sp>
      <p:sp>
        <p:nvSpPr>
          <p:cNvPr id="65539" name="Rectangle 3"/>
          <p:cNvSpPr txBox="1">
            <a:spLocks noGrp="1" noChangeArrowheads="1"/>
          </p:cNvSpPr>
          <p:nvPr>
            <p:ph type="body" idx="1"/>
          </p:nvPr>
        </p:nvSpPr>
        <p:spPr>
          <a:xfrm>
            <a:off x="1046163" y="4352925"/>
            <a:ext cx="4770437" cy="3476625"/>
          </a:xfrm>
          <a:ln/>
        </p:spPr>
        <p:txBody>
          <a:bodyPr wrap="none" anchor="ctr"/>
          <a:lstStyle/>
          <a:p>
            <a:endParaRPr lang="en-US"/>
          </a:p>
        </p:txBody>
      </p:sp>
    </p:spTree>
    <p:extLst>
      <p:ext uri="{BB962C8B-B14F-4D97-AF65-F5344CB8AC3E}">
        <p14:creationId xmlns:p14="http://schemas.microsoft.com/office/powerpoint/2010/main" val="245152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D66F8-A45A-400D-A12A-BA262C983AFC}" type="slidenum">
              <a:rPr lang="en-US"/>
              <a:pPr/>
              <a:t>38</a:t>
            </a:fld>
            <a:endParaRPr lang="en-US"/>
          </a:p>
        </p:txBody>
      </p:sp>
      <p:sp>
        <p:nvSpPr>
          <p:cNvPr id="73730" name="Rectangle 2"/>
          <p:cNvSpPr>
            <a:spLocks noGrp="1" noRot="1" noChangeAspect="1" noChangeArrowheads="1" noTextEdit="1"/>
          </p:cNvSpPr>
          <p:nvPr>
            <p:ph type="sldImg"/>
          </p:nvPr>
        </p:nvSpPr>
        <p:spPr>
          <a:xfrm>
            <a:off x="646113" y="915988"/>
            <a:ext cx="5567362" cy="3132137"/>
          </a:xfrm>
          <a:solidFill>
            <a:srgbClr val="FFFFFF"/>
          </a:solidFill>
          <a:ln/>
        </p:spPr>
      </p:sp>
      <p:sp>
        <p:nvSpPr>
          <p:cNvPr id="73731" name="Rectangle 3"/>
          <p:cNvSpPr txBox="1">
            <a:spLocks noGrp="1" noChangeArrowheads="1"/>
          </p:cNvSpPr>
          <p:nvPr>
            <p:ph type="body" idx="1"/>
          </p:nvPr>
        </p:nvSpPr>
        <p:spPr>
          <a:xfrm>
            <a:off x="1046163" y="4352925"/>
            <a:ext cx="4770437" cy="3476625"/>
          </a:xfrm>
          <a:ln/>
        </p:spPr>
        <p:txBody>
          <a:bodyPr wrap="none" anchor="ctr"/>
          <a:lstStyle/>
          <a:p>
            <a:endParaRPr lang="en-US"/>
          </a:p>
        </p:txBody>
      </p:sp>
    </p:spTree>
    <p:extLst>
      <p:ext uri="{BB962C8B-B14F-4D97-AF65-F5344CB8AC3E}">
        <p14:creationId xmlns:p14="http://schemas.microsoft.com/office/powerpoint/2010/main" val="194692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D36A3F-86B2-40DB-8D2F-4B40534ACF02}" type="slidenum">
              <a:rPr lang="en-US"/>
              <a:pPr/>
              <a:t>39</a:t>
            </a:fld>
            <a:endParaRPr lang="en-US"/>
          </a:p>
        </p:txBody>
      </p:sp>
      <p:sp>
        <p:nvSpPr>
          <p:cNvPr id="83970" name="Rectangle 2"/>
          <p:cNvSpPr>
            <a:spLocks noGrp="1" noRot="1" noChangeAspect="1" noChangeArrowheads="1" noTextEdit="1"/>
          </p:cNvSpPr>
          <p:nvPr>
            <p:ph type="sldImg"/>
          </p:nvPr>
        </p:nvSpPr>
        <p:spPr>
          <a:xfrm>
            <a:off x="646113" y="915988"/>
            <a:ext cx="5567362" cy="3132137"/>
          </a:xfrm>
          <a:solidFill>
            <a:srgbClr val="FFFFFF"/>
          </a:solidFill>
          <a:ln/>
        </p:spPr>
      </p:sp>
      <p:sp>
        <p:nvSpPr>
          <p:cNvPr id="83971" name="Rectangle 3"/>
          <p:cNvSpPr txBox="1">
            <a:spLocks noGrp="1" noChangeArrowheads="1"/>
          </p:cNvSpPr>
          <p:nvPr>
            <p:ph type="body" idx="1"/>
          </p:nvPr>
        </p:nvSpPr>
        <p:spPr>
          <a:xfrm>
            <a:off x="1046163" y="4352925"/>
            <a:ext cx="4770437" cy="3476625"/>
          </a:xfrm>
          <a:ln/>
        </p:spPr>
        <p:txBody>
          <a:bodyPr wrap="none" anchor="ctr"/>
          <a:lstStyle/>
          <a:p>
            <a:endParaRPr lang="en-US"/>
          </a:p>
        </p:txBody>
      </p:sp>
    </p:spTree>
    <p:extLst>
      <p:ext uri="{BB962C8B-B14F-4D97-AF65-F5344CB8AC3E}">
        <p14:creationId xmlns:p14="http://schemas.microsoft.com/office/powerpoint/2010/main" val="324929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44D1A-F82A-49F7-B833-2C5AA99943E9}" type="slidenum">
              <a:rPr lang="en-US"/>
              <a:pPr/>
              <a:t>40</a:t>
            </a:fld>
            <a:endParaRPr lang="en-US"/>
          </a:p>
        </p:txBody>
      </p:sp>
      <p:sp>
        <p:nvSpPr>
          <p:cNvPr id="86018" name="Rectangle 2"/>
          <p:cNvSpPr>
            <a:spLocks noGrp="1" noRot="1" noChangeAspect="1" noChangeArrowheads="1" noTextEdit="1"/>
          </p:cNvSpPr>
          <p:nvPr>
            <p:ph type="sldImg"/>
          </p:nvPr>
        </p:nvSpPr>
        <p:spPr>
          <a:xfrm>
            <a:off x="646113" y="915988"/>
            <a:ext cx="5567362" cy="3132137"/>
          </a:xfrm>
          <a:solidFill>
            <a:srgbClr val="FFFFFF"/>
          </a:solidFill>
          <a:ln/>
        </p:spPr>
      </p:sp>
      <p:sp>
        <p:nvSpPr>
          <p:cNvPr id="86019" name="Rectangle 3"/>
          <p:cNvSpPr txBox="1">
            <a:spLocks noGrp="1" noChangeArrowheads="1"/>
          </p:cNvSpPr>
          <p:nvPr>
            <p:ph type="body" idx="1"/>
          </p:nvPr>
        </p:nvSpPr>
        <p:spPr>
          <a:xfrm>
            <a:off x="1046163" y="4352925"/>
            <a:ext cx="4770437" cy="3476625"/>
          </a:xfrm>
          <a:ln/>
        </p:spPr>
        <p:txBody>
          <a:bodyPr wrap="none" anchor="ctr"/>
          <a:lstStyle/>
          <a:p>
            <a:endParaRPr lang="en-US"/>
          </a:p>
        </p:txBody>
      </p:sp>
    </p:spTree>
    <p:extLst>
      <p:ext uri="{BB962C8B-B14F-4D97-AF65-F5344CB8AC3E}">
        <p14:creationId xmlns:p14="http://schemas.microsoft.com/office/powerpoint/2010/main" val="1799658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9EB12B73-3333-4CB1-881C-A6E117D4E5BB}" type="slidenum">
              <a:rPr lang="en-GB">
                <a:solidFill>
                  <a:srgbClr val="000000"/>
                </a:solidFill>
                <a:latin typeface="Times New Roman" panose="02020603050405020304" pitchFamily="18" charset="0"/>
              </a:rPr>
              <a:pPr eaLnBrk="1"/>
              <a:t>41</a:t>
            </a:fld>
            <a:endParaRPr lang="en-GB">
              <a:solidFill>
                <a:srgbClr val="000000"/>
              </a:solidFill>
              <a:latin typeface="Times New Roman" panose="02020603050405020304" pitchFamily="18" charset="0"/>
            </a:endParaRPr>
          </a:p>
        </p:txBody>
      </p:sp>
      <p:sp>
        <p:nvSpPr>
          <p:cNvPr id="74755"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14D93BA9-5CC7-40F1-A23B-62CD6F131D83}" type="slidenum">
              <a:rPr lang="en-GB" sz="1400">
                <a:solidFill>
                  <a:srgbClr val="000000"/>
                </a:solidFill>
                <a:latin typeface="Times New Roman" panose="02020603050405020304" pitchFamily="18" charset="0"/>
              </a:rPr>
              <a:pPr algn="r" eaLnBrk="1">
                <a:lnSpc>
                  <a:spcPct val="116000"/>
                </a:lnSpc>
                <a:buClrTx/>
                <a:buSzPct val="45000"/>
                <a:buFontTx/>
                <a:buNone/>
              </a:pPr>
              <a:t>41</a:t>
            </a:fld>
            <a:endParaRPr lang="en-GB" sz="1400">
              <a:solidFill>
                <a:srgbClr val="000000"/>
              </a:solidFill>
              <a:latin typeface="Times New Roman" panose="02020603050405020304" pitchFamily="18" charset="0"/>
            </a:endParaRPr>
          </a:p>
        </p:txBody>
      </p:sp>
      <p:sp>
        <p:nvSpPr>
          <p:cNvPr id="74756"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4757"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149582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5B823346-E245-49C0-9579-163E195E6A8B}" type="slidenum">
              <a:rPr lang="en-GB">
                <a:solidFill>
                  <a:srgbClr val="000000"/>
                </a:solidFill>
                <a:latin typeface="Times New Roman" panose="02020603050405020304" pitchFamily="18" charset="0"/>
              </a:rPr>
              <a:pPr eaLnBrk="1"/>
              <a:t>42</a:t>
            </a:fld>
            <a:endParaRPr lang="en-GB">
              <a:solidFill>
                <a:srgbClr val="000000"/>
              </a:solidFill>
              <a:latin typeface="Times New Roman" panose="02020603050405020304" pitchFamily="18" charset="0"/>
            </a:endParaRPr>
          </a:p>
        </p:txBody>
      </p:sp>
      <p:sp>
        <p:nvSpPr>
          <p:cNvPr id="75779"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3F92F92F-A4CC-4CA5-A8FD-71FBAF3336FE}" type="slidenum">
              <a:rPr lang="en-GB" sz="1400">
                <a:solidFill>
                  <a:srgbClr val="000000"/>
                </a:solidFill>
                <a:latin typeface="Times New Roman" panose="02020603050405020304" pitchFamily="18" charset="0"/>
              </a:rPr>
              <a:pPr algn="r" eaLnBrk="1">
                <a:lnSpc>
                  <a:spcPct val="116000"/>
                </a:lnSpc>
                <a:buClrTx/>
                <a:buSzPct val="45000"/>
                <a:buFontTx/>
                <a:buNone/>
              </a:pPr>
              <a:t>42</a:t>
            </a:fld>
            <a:endParaRPr lang="en-GB" sz="1400">
              <a:solidFill>
                <a:srgbClr val="000000"/>
              </a:solidFill>
              <a:latin typeface="Times New Roman" panose="02020603050405020304" pitchFamily="18" charset="0"/>
            </a:endParaRPr>
          </a:p>
        </p:txBody>
      </p:sp>
      <p:sp>
        <p:nvSpPr>
          <p:cNvPr id="75780" name="Text Box 2"/>
          <p:cNvSpPr txBox="1">
            <a:spLocks noChangeArrowheads="1"/>
          </p:cNvSpPr>
          <p:nvPr/>
        </p:nvSpPr>
        <p:spPr bwMode="auto">
          <a:xfrm>
            <a:off x="1371600" y="763588"/>
            <a:ext cx="5027613" cy="3770312"/>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5781"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366511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42393D-AE32-438A-AB8C-A737D8A4D0EB}" type="slidenum">
              <a:rPr lang="en-US"/>
              <a:pPr eaLnBrk="1" hangingPunct="1"/>
              <a:t>21</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6195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A8F6A540-E6C3-484C-A2FF-B6FE125651A4}" type="slidenum">
              <a:rPr lang="en-GB">
                <a:solidFill>
                  <a:srgbClr val="000000"/>
                </a:solidFill>
                <a:latin typeface="Times New Roman" panose="02020603050405020304" pitchFamily="18" charset="0"/>
              </a:rPr>
              <a:pPr eaLnBrk="1"/>
              <a:t>43</a:t>
            </a:fld>
            <a:endParaRPr lang="en-GB">
              <a:solidFill>
                <a:srgbClr val="000000"/>
              </a:solidFill>
              <a:latin typeface="Times New Roman" panose="02020603050405020304" pitchFamily="18" charset="0"/>
            </a:endParaRPr>
          </a:p>
        </p:txBody>
      </p:sp>
      <p:sp>
        <p:nvSpPr>
          <p:cNvPr id="76803"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4B1CF728-270B-410A-B59E-44C10071B28D}" type="slidenum">
              <a:rPr lang="en-GB" sz="1400">
                <a:solidFill>
                  <a:srgbClr val="000000"/>
                </a:solidFill>
                <a:latin typeface="Times New Roman" panose="02020603050405020304" pitchFamily="18" charset="0"/>
              </a:rPr>
              <a:pPr algn="r" eaLnBrk="1">
                <a:lnSpc>
                  <a:spcPct val="116000"/>
                </a:lnSpc>
                <a:buClrTx/>
                <a:buSzPct val="45000"/>
                <a:buFontTx/>
                <a:buNone/>
              </a:pPr>
              <a:t>43</a:t>
            </a:fld>
            <a:endParaRPr lang="en-GB" sz="1400">
              <a:solidFill>
                <a:srgbClr val="000000"/>
              </a:solidFill>
              <a:latin typeface="Times New Roman" panose="02020603050405020304" pitchFamily="18" charset="0"/>
            </a:endParaRPr>
          </a:p>
        </p:txBody>
      </p:sp>
      <p:sp>
        <p:nvSpPr>
          <p:cNvPr id="76804"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6805"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103797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5BBA07A2-8A8A-426D-86CE-2F31EB5C2F3F}" type="slidenum">
              <a:rPr lang="en-GB">
                <a:solidFill>
                  <a:srgbClr val="000000"/>
                </a:solidFill>
                <a:latin typeface="Times New Roman" panose="02020603050405020304" pitchFamily="18" charset="0"/>
              </a:rPr>
              <a:pPr eaLnBrk="1"/>
              <a:t>44</a:t>
            </a:fld>
            <a:endParaRPr lang="en-GB">
              <a:solidFill>
                <a:srgbClr val="000000"/>
              </a:solidFill>
              <a:latin typeface="Times New Roman" panose="02020603050405020304" pitchFamily="18" charset="0"/>
            </a:endParaRPr>
          </a:p>
        </p:txBody>
      </p:sp>
      <p:sp>
        <p:nvSpPr>
          <p:cNvPr id="77827"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FFF591A1-5C28-4C4C-A47A-F087EADD2641}" type="slidenum">
              <a:rPr lang="en-GB" sz="1400">
                <a:solidFill>
                  <a:srgbClr val="000000"/>
                </a:solidFill>
                <a:latin typeface="Times New Roman" panose="02020603050405020304" pitchFamily="18" charset="0"/>
              </a:rPr>
              <a:pPr algn="r" eaLnBrk="1">
                <a:lnSpc>
                  <a:spcPct val="116000"/>
                </a:lnSpc>
                <a:buClrTx/>
                <a:buSzPct val="45000"/>
                <a:buFontTx/>
                <a:buNone/>
              </a:pPr>
              <a:t>44</a:t>
            </a:fld>
            <a:endParaRPr lang="en-GB" sz="1400">
              <a:solidFill>
                <a:srgbClr val="000000"/>
              </a:solidFill>
              <a:latin typeface="Times New Roman" panose="02020603050405020304" pitchFamily="18" charset="0"/>
            </a:endParaRPr>
          </a:p>
        </p:txBody>
      </p:sp>
      <p:sp>
        <p:nvSpPr>
          <p:cNvPr id="77828"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7829"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3238044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FD4BE8FA-66AD-4B17-B013-CC0C8F7945BB}" type="slidenum">
              <a:rPr lang="en-GB">
                <a:solidFill>
                  <a:srgbClr val="000000"/>
                </a:solidFill>
                <a:latin typeface="Times New Roman" panose="02020603050405020304" pitchFamily="18" charset="0"/>
              </a:rPr>
              <a:pPr eaLnBrk="1"/>
              <a:t>45</a:t>
            </a:fld>
            <a:endParaRPr lang="en-GB">
              <a:solidFill>
                <a:srgbClr val="000000"/>
              </a:solidFill>
              <a:latin typeface="Times New Roman" panose="02020603050405020304" pitchFamily="18" charset="0"/>
            </a:endParaRPr>
          </a:p>
        </p:txBody>
      </p:sp>
      <p:sp>
        <p:nvSpPr>
          <p:cNvPr id="78851"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57659891-8857-4DBD-9598-583016C0B567}" type="slidenum">
              <a:rPr lang="en-GB" sz="1400">
                <a:solidFill>
                  <a:srgbClr val="000000"/>
                </a:solidFill>
                <a:latin typeface="Times New Roman" panose="02020603050405020304" pitchFamily="18" charset="0"/>
              </a:rPr>
              <a:pPr algn="r" eaLnBrk="1">
                <a:lnSpc>
                  <a:spcPct val="116000"/>
                </a:lnSpc>
                <a:buClrTx/>
                <a:buSzPct val="45000"/>
                <a:buFontTx/>
                <a:buNone/>
              </a:pPr>
              <a:t>45</a:t>
            </a:fld>
            <a:endParaRPr lang="en-GB" sz="1400">
              <a:solidFill>
                <a:srgbClr val="000000"/>
              </a:solidFill>
              <a:latin typeface="Times New Roman" panose="02020603050405020304" pitchFamily="18" charset="0"/>
            </a:endParaRPr>
          </a:p>
        </p:txBody>
      </p:sp>
      <p:sp>
        <p:nvSpPr>
          <p:cNvPr id="78852"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8853"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3857449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45AA6B94-CE7A-4F2B-A03A-DF96785DC11C}" type="slidenum">
              <a:rPr lang="en-GB">
                <a:solidFill>
                  <a:srgbClr val="000000"/>
                </a:solidFill>
                <a:latin typeface="Times New Roman" panose="02020603050405020304" pitchFamily="18" charset="0"/>
              </a:rPr>
              <a:pPr eaLnBrk="1"/>
              <a:t>46</a:t>
            </a:fld>
            <a:endParaRPr lang="en-GB">
              <a:solidFill>
                <a:srgbClr val="000000"/>
              </a:solidFill>
              <a:latin typeface="Times New Roman" panose="02020603050405020304" pitchFamily="18" charset="0"/>
            </a:endParaRPr>
          </a:p>
        </p:txBody>
      </p:sp>
      <p:sp>
        <p:nvSpPr>
          <p:cNvPr id="79875"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22D9F42A-D9DC-40D3-A584-926DF2F61BFC}" type="slidenum">
              <a:rPr lang="en-GB" sz="1400">
                <a:solidFill>
                  <a:srgbClr val="000000"/>
                </a:solidFill>
                <a:latin typeface="Times New Roman" panose="02020603050405020304" pitchFamily="18" charset="0"/>
              </a:rPr>
              <a:pPr algn="r" eaLnBrk="1">
                <a:lnSpc>
                  <a:spcPct val="116000"/>
                </a:lnSpc>
                <a:buClrTx/>
                <a:buSzPct val="45000"/>
                <a:buFontTx/>
                <a:buNone/>
              </a:pPr>
              <a:t>46</a:t>
            </a:fld>
            <a:endParaRPr lang="en-GB" sz="1400">
              <a:solidFill>
                <a:srgbClr val="000000"/>
              </a:solidFill>
              <a:latin typeface="Times New Roman" panose="02020603050405020304" pitchFamily="18" charset="0"/>
            </a:endParaRPr>
          </a:p>
        </p:txBody>
      </p:sp>
      <p:sp>
        <p:nvSpPr>
          <p:cNvPr id="79876"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9877"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233215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6C01E77B-9F4F-4A25-832E-BC4EB76C28D1}" type="slidenum">
              <a:rPr lang="en-GB">
                <a:solidFill>
                  <a:srgbClr val="000000"/>
                </a:solidFill>
                <a:latin typeface="Times New Roman" panose="02020603050405020304" pitchFamily="18" charset="0"/>
              </a:rPr>
              <a:pPr eaLnBrk="1"/>
              <a:t>47</a:t>
            </a:fld>
            <a:endParaRPr lang="en-GB">
              <a:solidFill>
                <a:srgbClr val="000000"/>
              </a:solidFill>
              <a:latin typeface="Times New Roman" panose="02020603050405020304" pitchFamily="18" charset="0"/>
            </a:endParaRPr>
          </a:p>
        </p:txBody>
      </p:sp>
      <p:sp>
        <p:nvSpPr>
          <p:cNvPr id="80899"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CDCF9BEE-4FD1-463F-A7EE-2C63FC9E7211}" type="slidenum">
              <a:rPr lang="en-GB" sz="1400">
                <a:solidFill>
                  <a:srgbClr val="000000"/>
                </a:solidFill>
                <a:latin typeface="Times New Roman" panose="02020603050405020304" pitchFamily="18" charset="0"/>
              </a:rPr>
              <a:pPr algn="r" eaLnBrk="1">
                <a:lnSpc>
                  <a:spcPct val="116000"/>
                </a:lnSpc>
                <a:buClrTx/>
                <a:buSzPct val="45000"/>
                <a:buFontTx/>
                <a:buNone/>
              </a:pPr>
              <a:t>47</a:t>
            </a:fld>
            <a:endParaRPr lang="en-GB" sz="1400">
              <a:solidFill>
                <a:srgbClr val="000000"/>
              </a:solidFill>
              <a:latin typeface="Times New Roman" panose="02020603050405020304" pitchFamily="18" charset="0"/>
            </a:endParaRPr>
          </a:p>
        </p:txBody>
      </p:sp>
      <p:sp>
        <p:nvSpPr>
          <p:cNvPr id="80900"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0901"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77927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ECC81A6A-53CA-460F-9171-11B5F583EC13}" type="slidenum">
              <a:rPr lang="en-GB">
                <a:solidFill>
                  <a:srgbClr val="000000"/>
                </a:solidFill>
                <a:latin typeface="Times New Roman" panose="02020603050405020304" pitchFamily="18" charset="0"/>
              </a:rPr>
              <a:pPr eaLnBrk="1"/>
              <a:t>48</a:t>
            </a:fld>
            <a:endParaRPr lang="en-GB">
              <a:solidFill>
                <a:srgbClr val="000000"/>
              </a:solidFill>
              <a:latin typeface="Times New Roman" panose="02020603050405020304" pitchFamily="18" charset="0"/>
            </a:endParaRPr>
          </a:p>
        </p:txBody>
      </p:sp>
      <p:sp>
        <p:nvSpPr>
          <p:cNvPr id="81923"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E2B9502E-6082-4B4F-91C6-E9ECCB546440}" type="slidenum">
              <a:rPr lang="en-GB" sz="1400">
                <a:solidFill>
                  <a:srgbClr val="000000"/>
                </a:solidFill>
                <a:latin typeface="Times New Roman" panose="02020603050405020304" pitchFamily="18" charset="0"/>
              </a:rPr>
              <a:pPr algn="r" eaLnBrk="1">
                <a:lnSpc>
                  <a:spcPct val="116000"/>
                </a:lnSpc>
                <a:buClrTx/>
                <a:buSzPct val="45000"/>
                <a:buFontTx/>
                <a:buNone/>
              </a:pPr>
              <a:t>48</a:t>
            </a:fld>
            <a:endParaRPr lang="en-GB" sz="1400">
              <a:solidFill>
                <a:srgbClr val="000000"/>
              </a:solidFill>
              <a:latin typeface="Times New Roman" panose="02020603050405020304" pitchFamily="18" charset="0"/>
            </a:endParaRPr>
          </a:p>
        </p:txBody>
      </p:sp>
      <p:sp>
        <p:nvSpPr>
          <p:cNvPr id="81924"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1925"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767781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2846DF55-0C96-4E4D-B6EA-D27538D1236C}" type="slidenum">
              <a:rPr lang="en-GB">
                <a:solidFill>
                  <a:srgbClr val="000000"/>
                </a:solidFill>
                <a:latin typeface="Times New Roman" panose="02020603050405020304" pitchFamily="18" charset="0"/>
              </a:rPr>
              <a:pPr eaLnBrk="1"/>
              <a:t>49</a:t>
            </a:fld>
            <a:endParaRPr lang="en-GB">
              <a:solidFill>
                <a:srgbClr val="000000"/>
              </a:solidFill>
              <a:latin typeface="Times New Roman" panose="02020603050405020304" pitchFamily="18" charset="0"/>
            </a:endParaRPr>
          </a:p>
        </p:txBody>
      </p:sp>
      <p:sp>
        <p:nvSpPr>
          <p:cNvPr id="82947"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B30FC79E-680E-447B-80A9-D73C789C5779}" type="slidenum">
              <a:rPr lang="en-GB" sz="1400">
                <a:solidFill>
                  <a:srgbClr val="000000"/>
                </a:solidFill>
                <a:latin typeface="Times New Roman" panose="02020603050405020304" pitchFamily="18" charset="0"/>
              </a:rPr>
              <a:pPr algn="r" eaLnBrk="1">
                <a:lnSpc>
                  <a:spcPct val="116000"/>
                </a:lnSpc>
                <a:buClrTx/>
                <a:buSzPct val="45000"/>
                <a:buFontTx/>
                <a:buNone/>
              </a:pPr>
              <a:t>49</a:t>
            </a:fld>
            <a:endParaRPr lang="en-GB" sz="1400">
              <a:solidFill>
                <a:srgbClr val="000000"/>
              </a:solidFill>
              <a:latin typeface="Times New Roman" panose="02020603050405020304" pitchFamily="18" charset="0"/>
            </a:endParaRPr>
          </a:p>
        </p:txBody>
      </p:sp>
      <p:sp>
        <p:nvSpPr>
          <p:cNvPr id="82948"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2949"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2035081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3DC61CF7-3158-4F50-BAAC-C83B9FA7FE17}" type="slidenum">
              <a:rPr lang="en-GB">
                <a:solidFill>
                  <a:srgbClr val="000000"/>
                </a:solidFill>
                <a:latin typeface="Times New Roman" panose="02020603050405020304" pitchFamily="18" charset="0"/>
              </a:rPr>
              <a:pPr eaLnBrk="1"/>
              <a:t>50</a:t>
            </a:fld>
            <a:endParaRPr lang="en-GB">
              <a:solidFill>
                <a:srgbClr val="000000"/>
              </a:solidFill>
              <a:latin typeface="Times New Roman" panose="02020603050405020304" pitchFamily="18" charset="0"/>
            </a:endParaRPr>
          </a:p>
        </p:txBody>
      </p:sp>
      <p:sp>
        <p:nvSpPr>
          <p:cNvPr id="83971"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B91EEB9C-2882-4C34-A863-E7D562744A73}" type="slidenum">
              <a:rPr lang="en-GB" sz="1400">
                <a:solidFill>
                  <a:srgbClr val="000000"/>
                </a:solidFill>
                <a:latin typeface="Times New Roman" panose="02020603050405020304" pitchFamily="18" charset="0"/>
              </a:rPr>
              <a:pPr algn="r" eaLnBrk="1">
                <a:lnSpc>
                  <a:spcPct val="116000"/>
                </a:lnSpc>
                <a:buClrTx/>
                <a:buSzPct val="45000"/>
                <a:buFontTx/>
                <a:buNone/>
              </a:pPr>
              <a:t>50</a:t>
            </a:fld>
            <a:endParaRPr lang="en-GB" sz="1400">
              <a:solidFill>
                <a:srgbClr val="000000"/>
              </a:solidFill>
              <a:latin typeface="Times New Roman" panose="02020603050405020304" pitchFamily="18" charset="0"/>
            </a:endParaRPr>
          </a:p>
        </p:txBody>
      </p:sp>
      <p:sp>
        <p:nvSpPr>
          <p:cNvPr id="83972"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3973"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327027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A0C9DECB-E184-4DDF-9C33-F13E2CDADE3F}" type="slidenum">
              <a:rPr lang="en-GB">
                <a:solidFill>
                  <a:srgbClr val="000000"/>
                </a:solidFill>
                <a:latin typeface="Times New Roman" panose="02020603050405020304" pitchFamily="18" charset="0"/>
              </a:rPr>
              <a:pPr eaLnBrk="1"/>
              <a:t>51</a:t>
            </a:fld>
            <a:endParaRPr lang="en-GB">
              <a:solidFill>
                <a:srgbClr val="000000"/>
              </a:solidFill>
              <a:latin typeface="Times New Roman" panose="02020603050405020304" pitchFamily="18" charset="0"/>
            </a:endParaRPr>
          </a:p>
        </p:txBody>
      </p:sp>
      <p:sp>
        <p:nvSpPr>
          <p:cNvPr id="84995"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B99EFBB3-5076-405D-84F6-C601FDCC3595}" type="slidenum">
              <a:rPr lang="en-GB" sz="1400">
                <a:solidFill>
                  <a:srgbClr val="000000"/>
                </a:solidFill>
                <a:latin typeface="Times New Roman" panose="02020603050405020304" pitchFamily="18" charset="0"/>
              </a:rPr>
              <a:pPr algn="r" eaLnBrk="1">
                <a:lnSpc>
                  <a:spcPct val="116000"/>
                </a:lnSpc>
                <a:buClrTx/>
                <a:buSzPct val="45000"/>
                <a:buFontTx/>
                <a:buNone/>
              </a:pPr>
              <a:t>51</a:t>
            </a:fld>
            <a:endParaRPr lang="en-GB" sz="1400">
              <a:solidFill>
                <a:srgbClr val="000000"/>
              </a:solidFill>
              <a:latin typeface="Times New Roman" panose="02020603050405020304" pitchFamily="18" charset="0"/>
            </a:endParaRPr>
          </a:p>
        </p:txBody>
      </p:sp>
      <p:sp>
        <p:nvSpPr>
          <p:cNvPr id="84996"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4997"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3049920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3609797C-4FF1-43B1-9D91-A408998A0D05}" type="slidenum">
              <a:rPr lang="en-GB">
                <a:solidFill>
                  <a:srgbClr val="000000"/>
                </a:solidFill>
                <a:latin typeface="Times New Roman" panose="02020603050405020304" pitchFamily="18" charset="0"/>
              </a:rPr>
              <a:pPr eaLnBrk="1"/>
              <a:t>52</a:t>
            </a:fld>
            <a:endParaRPr lang="en-GB">
              <a:solidFill>
                <a:srgbClr val="000000"/>
              </a:solidFill>
              <a:latin typeface="Times New Roman" panose="02020603050405020304" pitchFamily="18" charset="0"/>
            </a:endParaRPr>
          </a:p>
        </p:txBody>
      </p:sp>
      <p:sp>
        <p:nvSpPr>
          <p:cNvPr id="86019"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065A603E-0203-4D35-BB72-7C5C600FC442}" type="slidenum">
              <a:rPr lang="en-GB" sz="1400">
                <a:solidFill>
                  <a:srgbClr val="000000"/>
                </a:solidFill>
                <a:latin typeface="Times New Roman" panose="02020603050405020304" pitchFamily="18" charset="0"/>
              </a:rPr>
              <a:pPr algn="r" eaLnBrk="1">
                <a:lnSpc>
                  <a:spcPct val="116000"/>
                </a:lnSpc>
                <a:buClrTx/>
                <a:buSzPct val="45000"/>
                <a:buFontTx/>
                <a:buNone/>
              </a:pPr>
              <a:t>52</a:t>
            </a:fld>
            <a:endParaRPr lang="en-GB" sz="1400">
              <a:solidFill>
                <a:srgbClr val="000000"/>
              </a:solidFill>
              <a:latin typeface="Times New Roman" panose="02020603050405020304" pitchFamily="18" charset="0"/>
            </a:endParaRPr>
          </a:p>
        </p:txBody>
      </p:sp>
      <p:sp>
        <p:nvSpPr>
          <p:cNvPr id="86020"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6021"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217328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FE834B-EF87-42D6-847D-42EEAD716347}" type="slidenum">
              <a:rPr lang="en-US"/>
              <a:pPr eaLnBrk="1" hangingPunct="1"/>
              <a:t>22</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530859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B82DEDE1-DC63-4734-A042-226B6EE01CA9}" type="slidenum">
              <a:rPr lang="en-GB">
                <a:solidFill>
                  <a:srgbClr val="000000"/>
                </a:solidFill>
                <a:latin typeface="Times New Roman" panose="02020603050405020304" pitchFamily="18" charset="0"/>
              </a:rPr>
              <a:pPr eaLnBrk="1"/>
              <a:t>53</a:t>
            </a:fld>
            <a:endParaRPr lang="en-GB">
              <a:solidFill>
                <a:srgbClr val="000000"/>
              </a:solidFill>
              <a:latin typeface="Times New Roman" panose="02020603050405020304" pitchFamily="18" charset="0"/>
            </a:endParaRPr>
          </a:p>
        </p:txBody>
      </p:sp>
      <p:sp>
        <p:nvSpPr>
          <p:cNvPr id="87043"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5ED01855-0EFF-4548-91AD-B6BAF5C86F68}" type="slidenum">
              <a:rPr lang="en-GB" sz="1400">
                <a:solidFill>
                  <a:srgbClr val="000000"/>
                </a:solidFill>
                <a:latin typeface="Times New Roman" panose="02020603050405020304" pitchFamily="18" charset="0"/>
              </a:rPr>
              <a:pPr algn="r" eaLnBrk="1">
                <a:lnSpc>
                  <a:spcPct val="116000"/>
                </a:lnSpc>
                <a:buClrTx/>
                <a:buSzPct val="45000"/>
                <a:buFontTx/>
                <a:buNone/>
              </a:pPr>
              <a:t>53</a:t>
            </a:fld>
            <a:endParaRPr lang="en-GB" sz="1400">
              <a:solidFill>
                <a:srgbClr val="000000"/>
              </a:solidFill>
              <a:latin typeface="Times New Roman" panose="02020603050405020304" pitchFamily="18" charset="0"/>
            </a:endParaRPr>
          </a:p>
        </p:txBody>
      </p:sp>
      <p:sp>
        <p:nvSpPr>
          <p:cNvPr id="87044" name="Text Box 2"/>
          <p:cNvSpPr txBox="1">
            <a:spLocks noChangeArrowheads="1"/>
          </p:cNvSpPr>
          <p:nvPr/>
        </p:nvSpPr>
        <p:spPr bwMode="auto">
          <a:xfrm>
            <a:off x="1371600" y="763588"/>
            <a:ext cx="5027613" cy="3770312"/>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7045"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45031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fld id="{A7F16CDE-53F5-4ED5-A713-9A643AB086A4}" type="slidenum">
              <a:rPr lang="en-GB">
                <a:solidFill>
                  <a:srgbClr val="000000"/>
                </a:solidFill>
                <a:latin typeface="Times New Roman" panose="02020603050405020304" pitchFamily="18" charset="0"/>
              </a:rPr>
              <a:pPr eaLnBrk="1"/>
              <a:t>54</a:t>
            </a:fld>
            <a:endParaRPr lang="en-GB">
              <a:solidFill>
                <a:srgbClr val="000000"/>
              </a:solidFill>
              <a:latin typeface="Times New Roman" panose="02020603050405020304" pitchFamily="18" charset="0"/>
            </a:endParaRPr>
          </a:p>
        </p:txBody>
      </p:sp>
      <p:sp>
        <p:nvSpPr>
          <p:cNvPr id="88067"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gn="r" eaLnBrk="1">
              <a:lnSpc>
                <a:spcPct val="116000"/>
              </a:lnSpc>
              <a:buClrTx/>
              <a:buSzPct val="45000"/>
              <a:buFontTx/>
              <a:buNone/>
            </a:pPr>
            <a:fld id="{05702AD1-D44E-4C28-9F80-0E314FD22330}" type="slidenum">
              <a:rPr lang="en-GB" sz="1400">
                <a:solidFill>
                  <a:srgbClr val="000000"/>
                </a:solidFill>
                <a:latin typeface="Times New Roman" panose="02020603050405020304" pitchFamily="18" charset="0"/>
              </a:rPr>
              <a:pPr algn="r" eaLnBrk="1">
                <a:lnSpc>
                  <a:spcPct val="116000"/>
                </a:lnSpc>
                <a:buClrTx/>
                <a:buSzPct val="45000"/>
                <a:buFontTx/>
                <a:buNone/>
              </a:pPr>
              <a:t>54</a:t>
            </a:fld>
            <a:endParaRPr lang="en-GB" sz="1400">
              <a:solidFill>
                <a:srgbClr val="000000"/>
              </a:solidFill>
              <a:latin typeface="Times New Roman" panose="02020603050405020304" pitchFamily="18" charset="0"/>
            </a:endParaRPr>
          </a:p>
        </p:txBody>
      </p:sp>
      <p:sp>
        <p:nvSpPr>
          <p:cNvPr id="88068" name="Text Box 2"/>
          <p:cNvSpPr txBox="1">
            <a:spLocks noChangeArrowheads="1"/>
          </p:cNvSpPr>
          <p:nvPr/>
        </p:nvSpPr>
        <p:spPr bwMode="auto">
          <a:xfrm>
            <a:off x="1371600" y="763588"/>
            <a:ext cx="5027613" cy="3770312"/>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8069" name="Rectangle 3"/>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panose="02020603050405020304" pitchFamily="18" charset="0"/>
            </a:endParaRPr>
          </a:p>
        </p:txBody>
      </p:sp>
    </p:spTree>
    <p:extLst>
      <p:ext uri="{BB962C8B-B14F-4D97-AF65-F5344CB8AC3E}">
        <p14:creationId xmlns:p14="http://schemas.microsoft.com/office/powerpoint/2010/main" val="25741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4B59B9-D454-4C10-AEC0-E7DD66E8C4EA}" type="slidenum">
              <a:rPr lang="en-US"/>
              <a:pPr eaLnBrk="1" hangingPunct="1"/>
              <a:t>23</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84803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9A0A829-D609-4F3E-913A-558C00216FFB}" type="slidenum">
              <a:rPr lang="en-US"/>
              <a:pPr eaLnBrk="1" hangingPunct="1"/>
              <a:t>24</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26016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9A49B1-3BEA-4C83-9BCA-91317540ACA5}" type="slidenum">
              <a:rPr lang="en-US"/>
              <a:pPr eaLnBrk="1" hangingPunct="1"/>
              <a:t>25</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18271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518D83D-A5AE-4522-BE3C-6C32A0F3C86B}" type="slidenum">
              <a:rPr lang="en-US"/>
              <a:pPr eaLnBrk="1" hangingPunct="1"/>
              <a:t>30</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36190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7C2156-5CF7-4B62-A502-1A0003AE5739}" type="slidenum">
              <a:rPr lang="en-US"/>
              <a:pPr eaLnBrk="1" hangingPunct="1"/>
              <a:t>31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05246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7A65ED6-6F32-4C7A-A587-8560B2E46777}" type="slidenum">
              <a:rPr lang="en-US"/>
              <a:pPr eaLnBrk="1" hangingPunct="1"/>
              <a:t>32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615302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31520" y="333376"/>
            <a:ext cx="13149581" cy="1647824"/>
          </a:xfrm>
          <a:prstGeom prst="rect">
            <a:avLst/>
          </a:prstGeom>
        </p:spPr>
        <p:txBody>
          <a:bodyPr/>
          <a:lstStyle/>
          <a:p>
            <a:r>
              <a:rPr lang="en-US"/>
              <a:t>Click to edit Master title style</a:t>
            </a:r>
          </a:p>
        </p:txBody>
      </p:sp>
      <p:sp>
        <p:nvSpPr>
          <p:cNvPr id="3" name="Rectangle 3"/>
          <p:cNvSpPr>
            <a:spLocks noGrp="1" noChangeArrowheads="1"/>
          </p:cNvSpPr>
          <p:nvPr>
            <p:ph type="dt" idx="10"/>
          </p:nvPr>
        </p:nvSpPr>
        <p:spPr>
          <a:xfrm>
            <a:off x="731520" y="7490460"/>
            <a:ext cx="3395981" cy="535306"/>
          </a:xfrm>
          <a:prstGeom prst="rect">
            <a:avLst/>
          </a:prstGeom>
          <a:ln/>
        </p:spPr>
        <p:txBody>
          <a:bodyPr/>
          <a:lstStyle>
            <a:lvl1pPr>
              <a:defRPr/>
            </a:lvl1pPr>
          </a:lstStyle>
          <a:p>
            <a:pPr>
              <a:defRPr/>
            </a:pPr>
            <a:endParaRPr lang="ru-RU"/>
          </a:p>
        </p:txBody>
      </p:sp>
      <p:sp>
        <p:nvSpPr>
          <p:cNvPr id="4" name="Rectangle 4"/>
          <p:cNvSpPr>
            <a:spLocks noGrp="1" noChangeArrowheads="1"/>
          </p:cNvSpPr>
          <p:nvPr>
            <p:ph type="ftr" idx="11"/>
          </p:nvPr>
        </p:nvSpPr>
        <p:spPr>
          <a:xfrm>
            <a:off x="4998720" y="7498080"/>
            <a:ext cx="4615181" cy="535306"/>
          </a:xfrm>
          <a:prstGeom prst="rect">
            <a:avLst/>
          </a:prstGeom>
          <a:ln/>
        </p:spPr>
        <p:txBody>
          <a:bodyPr/>
          <a:lstStyle>
            <a:lvl1pPr>
              <a:defRPr/>
            </a:lvl1pPr>
          </a:lstStyle>
          <a:p>
            <a:pPr>
              <a:defRPr/>
            </a:pPr>
            <a:endParaRPr lang="en-US"/>
          </a:p>
        </p:txBody>
      </p:sp>
      <p:sp>
        <p:nvSpPr>
          <p:cNvPr id="5" name="Rectangle 5"/>
          <p:cNvSpPr>
            <a:spLocks noGrp="1" noChangeArrowheads="1"/>
          </p:cNvSpPr>
          <p:nvPr>
            <p:ph type="sldNum" idx="12"/>
          </p:nvPr>
        </p:nvSpPr>
        <p:spPr>
          <a:xfrm>
            <a:off x="10485120" y="7490460"/>
            <a:ext cx="3395981" cy="535306"/>
          </a:xfrm>
          <a:prstGeom prst="rect">
            <a:avLst/>
          </a:prstGeom>
          <a:ln/>
        </p:spPr>
        <p:txBody>
          <a:bodyPr/>
          <a:lstStyle>
            <a:lvl1pPr>
              <a:defRPr/>
            </a:lvl1pPr>
          </a:lstStyle>
          <a:p>
            <a:fld id="{062CF948-442D-47D4-BE07-D00A19C9115B}" type="slidenum">
              <a:rPr lang="en-US"/>
              <a:pPr/>
              <a:t>‹#›</a:t>
            </a:fld>
            <a:endParaRPr lang="en-US"/>
          </a:p>
        </p:txBody>
      </p:sp>
    </p:spTree>
    <p:extLst>
      <p:ext uri="{BB962C8B-B14F-4D97-AF65-F5344CB8AC3E}">
        <p14:creationId xmlns:p14="http://schemas.microsoft.com/office/powerpoint/2010/main" val="3122853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31520" y="1920240"/>
            <a:ext cx="6461760" cy="54311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731520" y="7494270"/>
            <a:ext cx="3413760" cy="5715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998720" y="7494270"/>
            <a:ext cx="4632960" cy="5715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10485120" y="7494270"/>
            <a:ext cx="3413760" cy="571500"/>
          </a:xfrm>
          <a:prstGeom prst="rect">
            <a:avLst/>
          </a:prstGeom>
          <a:ln/>
        </p:spPr>
        <p:txBody>
          <a:bodyPr/>
          <a:lstStyle>
            <a:lvl1pPr>
              <a:defRPr/>
            </a:lvl1pPr>
          </a:lstStyle>
          <a:p>
            <a:fld id="{DF113925-8835-4F1A-9A23-D2A4D1E425F9}" type="slidenum">
              <a:rPr lang="en-US"/>
              <a:pPr/>
              <a:t>‹#›</a:t>
            </a:fld>
            <a:endParaRPr lang="en-US"/>
          </a:p>
        </p:txBody>
      </p:sp>
    </p:spTree>
    <p:extLst>
      <p:ext uri="{BB962C8B-B14F-4D97-AF65-F5344CB8AC3E}">
        <p14:creationId xmlns:p14="http://schemas.microsoft.com/office/powerpoint/2010/main" val="135227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a:prstGeom prst="rect">
            <a:avLst/>
          </a:prstGeo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731520" y="7494270"/>
            <a:ext cx="3413760" cy="5715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998720" y="7494270"/>
            <a:ext cx="4632960" cy="5715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10485120" y="7494270"/>
            <a:ext cx="3413760" cy="571500"/>
          </a:xfrm>
          <a:prstGeom prst="rect">
            <a:avLst/>
          </a:prstGeom>
          <a:ln/>
        </p:spPr>
        <p:txBody>
          <a:bodyPr/>
          <a:lstStyle>
            <a:lvl1pPr>
              <a:defRPr/>
            </a:lvl1pPr>
          </a:lstStyle>
          <a:p>
            <a:fld id="{B5368750-A129-4A25-91EC-DB1A6F82EE42}" type="slidenum">
              <a:rPr lang="en-US"/>
              <a:pPr/>
              <a:t>‹#›</a:t>
            </a:fld>
            <a:endParaRPr lang="en-US"/>
          </a:p>
        </p:txBody>
      </p:sp>
    </p:spTree>
    <p:extLst>
      <p:ext uri="{BB962C8B-B14F-4D97-AF65-F5344CB8AC3E}">
        <p14:creationId xmlns:p14="http://schemas.microsoft.com/office/powerpoint/2010/main" val="1065249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31520" y="1920240"/>
            <a:ext cx="13167360" cy="54311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731520" y="7494270"/>
            <a:ext cx="3413760" cy="5715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998720" y="7494270"/>
            <a:ext cx="4632960" cy="5715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10485120" y="7494270"/>
            <a:ext cx="3413760" cy="571500"/>
          </a:xfrm>
          <a:prstGeom prst="rect">
            <a:avLst/>
          </a:prstGeom>
          <a:ln/>
        </p:spPr>
        <p:txBody>
          <a:bodyPr/>
          <a:lstStyle>
            <a:lvl1pPr>
              <a:defRPr/>
            </a:lvl1pPr>
          </a:lstStyle>
          <a:p>
            <a:fld id="{6192A82A-E1AA-4490-A357-1E1C3F1C5737}" type="slidenum">
              <a:rPr lang="en-US"/>
              <a:pPr/>
              <a:t>‹#›</a:t>
            </a:fld>
            <a:endParaRPr lang="en-US"/>
          </a:p>
        </p:txBody>
      </p:sp>
    </p:spTree>
    <p:extLst>
      <p:ext uri="{BB962C8B-B14F-4D97-AF65-F5344CB8AC3E}">
        <p14:creationId xmlns:p14="http://schemas.microsoft.com/office/powerpoint/2010/main" val="902464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xfrm>
            <a:off x="10487809" y="7496852"/>
            <a:ext cx="3398401" cy="565116"/>
          </a:xfrm>
          <a:prstGeom prst="rect">
            <a:avLst/>
          </a:prstGeom>
          <a:ln/>
        </p:spPr>
        <p:txBody>
          <a:bodyPr/>
          <a:lstStyle>
            <a:lvl1pPr>
              <a:defRPr/>
            </a:lvl1pPr>
          </a:lstStyle>
          <a:p>
            <a:fld id="{8492E710-F237-427A-BF68-701065DA4263}" type="slidenum">
              <a:rPr lang="en-GB"/>
              <a:pPr/>
              <a:t>‹#›</a:t>
            </a:fld>
            <a:endParaRPr lang="en-GB"/>
          </a:p>
        </p:txBody>
      </p:sp>
    </p:spTree>
    <p:extLst>
      <p:ext uri="{BB962C8B-B14F-4D97-AF65-F5344CB8AC3E}">
        <p14:creationId xmlns:p14="http://schemas.microsoft.com/office/powerpoint/2010/main" val="1209986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09641996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black"/>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4" cstate="email">
            <a:lum bright="-10000"/>
            <a:extLst>
              <a:ext uri="{28A0092B-C50C-407E-A947-70E740481C1C}">
                <a14:useLocalDpi xmlns:a14="http://schemas.microsoft.com/office/drawing/2010/main"/>
              </a:ext>
            </a:extLst>
          </a:blip>
          <a:srcRect/>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4968550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201666526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97511047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White">
    <p:bg bwMode="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spTree>
    <p:extLst>
      <p:ext uri="{BB962C8B-B14F-4D97-AF65-F5344CB8AC3E}">
        <p14:creationId xmlns:p14="http://schemas.microsoft.com/office/powerpoint/2010/main" val="21166335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charset="0"/>
              <a:ea typeface="Arial" charset="0"/>
              <a:cs typeface="Arial" charset="0"/>
            </a:endParaRP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pic>
        <p:nvPicPr>
          <p:cNvPr id="4" name="Picture 2" descr="C:\Users\Admin\Downloads\Logo-0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086451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genda White">
    <p:bg bwMode="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endParaRPr lang="en-US" dirty="0">
              <a:solidFill>
                <a:prstClr val="white"/>
              </a:solidFill>
              <a:latin typeface="Roboto Medium" pitchFamily="2" charset="0"/>
              <a:ea typeface="Roboto Medium" pitchFamily="2" charset="0"/>
            </a:endParaRPr>
          </a:p>
        </p:txBody>
      </p:sp>
    </p:spTree>
    <p:extLst>
      <p:ext uri="{BB962C8B-B14F-4D97-AF65-F5344CB8AC3E}">
        <p14:creationId xmlns:p14="http://schemas.microsoft.com/office/powerpoint/2010/main" val="199997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mj-lt"/>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prstClr val="white"/>
              </a:solidFill>
              <a:latin typeface="Roboto Medium" pitchFamily="2" charset="0"/>
              <a:ea typeface="Roboto Medium" pitchFamily="2" charset="0"/>
            </a:endParaRPr>
          </a:p>
        </p:txBody>
      </p:sp>
    </p:spTree>
    <p:extLst>
      <p:ext uri="{BB962C8B-B14F-4D97-AF65-F5344CB8AC3E}">
        <p14:creationId xmlns:p14="http://schemas.microsoft.com/office/powerpoint/2010/main" val="2210615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4560" y="4663440"/>
            <a:ext cx="10241280" cy="2103120"/>
          </a:xfrm>
          <a:prstGeom prst="rect">
            <a:avLst/>
          </a:prstGeo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a:t>Click to edit Master subtitle style</a:t>
            </a:r>
          </a:p>
        </p:txBody>
      </p:sp>
      <p:sp>
        <p:nvSpPr>
          <p:cNvPr id="4" name="Title 3"/>
          <p:cNvSpPr>
            <a:spLocks noGrp="1"/>
          </p:cNvSpPr>
          <p:nvPr>
            <p:ph type="title"/>
          </p:nvPr>
        </p:nvSpPr>
        <p:spPr>
          <a:xfrm>
            <a:off x="731520" y="329566"/>
            <a:ext cx="13167360" cy="1371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2738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8621" y="1217296"/>
            <a:ext cx="13929360" cy="626554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499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12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a:prstGeom prst="rect">
            <a:avLst/>
          </a:prstGeom>
        </p:spPr>
        <p:txBody>
          <a:bodyPr/>
          <a:lstStyle/>
          <a:p>
            <a:r>
              <a:rPr lang="en-US"/>
              <a:t>Click to edit Master title style</a:t>
            </a:r>
            <a:endParaRPr lang="en-IN"/>
          </a:p>
        </p:txBody>
      </p:sp>
      <p:sp>
        <p:nvSpPr>
          <p:cNvPr id="3" name="Table Placeholder 2"/>
          <p:cNvSpPr>
            <a:spLocks noGrp="1"/>
          </p:cNvSpPr>
          <p:nvPr>
            <p:ph type="tbl" idx="1"/>
          </p:nvPr>
        </p:nvSpPr>
        <p:spPr>
          <a:xfrm>
            <a:off x="731520" y="1920240"/>
            <a:ext cx="13167360" cy="5431156"/>
          </a:xfrm>
          <a:prstGeom prst="rect">
            <a:avLst/>
          </a:prstGeom>
        </p:spPr>
        <p:txBody>
          <a:bodyPr/>
          <a:lstStyle/>
          <a:p>
            <a:endParaRPr lang="en-IN"/>
          </a:p>
        </p:txBody>
      </p:sp>
      <p:sp>
        <p:nvSpPr>
          <p:cNvPr id="4" name="Date Placeholder 3"/>
          <p:cNvSpPr>
            <a:spLocks noGrp="1"/>
          </p:cNvSpPr>
          <p:nvPr>
            <p:ph type="dt" sz="half" idx="10"/>
          </p:nvPr>
        </p:nvSpPr>
        <p:spPr>
          <a:xfrm>
            <a:off x="731520" y="7494270"/>
            <a:ext cx="3413760" cy="5715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998720" y="7494270"/>
            <a:ext cx="4632960" cy="5715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0485120" y="7494270"/>
            <a:ext cx="3413760" cy="571500"/>
          </a:xfrm>
          <a:prstGeom prst="rect">
            <a:avLst/>
          </a:prstGeom>
        </p:spPr>
        <p:txBody>
          <a:bodyPr/>
          <a:lstStyle>
            <a:lvl1pPr>
              <a:defRPr/>
            </a:lvl1pPr>
          </a:lstStyle>
          <a:p>
            <a:fld id="{5C3CF4DA-875F-4865-96F6-229224AA21D7}" type="slidenum">
              <a:rPr lang="en-US"/>
              <a:pPr/>
              <a:t>‹#›</a:t>
            </a:fld>
            <a:endParaRPr lang="en-US"/>
          </a:p>
        </p:txBody>
      </p:sp>
    </p:spTree>
    <p:extLst>
      <p:ext uri="{BB962C8B-B14F-4D97-AF65-F5344CB8AC3E}">
        <p14:creationId xmlns:p14="http://schemas.microsoft.com/office/powerpoint/2010/main" val="4172554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5.xml"/><Relationship Id="rId4"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6.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65" r:id="rId6"/>
    <p:sldLayoutId id="2147483766" r:id="rId7"/>
    <p:sldLayoutId id="2147483767" r:id="rId8"/>
    <p:sldLayoutId id="2147483768" r:id="rId9"/>
    <p:sldLayoutId id="2147483771"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4" r:id="rId2"/>
    <p:sldLayoutId id="2147483695" r:id="rId3"/>
    <p:sldLayoutId id="2147483770" r:id="rId4"/>
    <p:sldLayoutId id="2147483772" r:id="rId5"/>
    <p:sldLayoutId id="2147483773" r:id="rId6"/>
    <p:sldLayoutId id="2147483774"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84399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charset="0"/>
              <a:ea typeface="Arial" charset="0"/>
              <a:cs typeface="Arial" charset="0"/>
            </a:endParaRPr>
          </a:p>
        </p:txBody>
      </p:sp>
      <p:pic>
        <p:nvPicPr>
          <p:cNvPr id="2" name="Picture 2" descr="C:\Users\Admin\Downloads\Logo-01.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378688754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p:txBody>
          <a:bodyPr/>
          <a:lstStyle/>
          <a:p>
            <a:endParaRPr lang="en-US"/>
          </a:p>
        </p:txBody>
      </p:sp>
      <p:sp>
        <p:nvSpPr>
          <p:cNvPr id="2" name="Title 1"/>
          <p:cNvSpPr>
            <a:spLocks noGrp="1"/>
          </p:cNvSpPr>
          <p:nvPr>
            <p:ph type="title"/>
          </p:nvPr>
        </p:nvSpPr>
        <p:spPr>
          <a:xfrm>
            <a:off x="914400" y="3133464"/>
            <a:ext cx="10609712" cy="1676400"/>
          </a:xfrm>
          <a:prstGeom prst="rect">
            <a:avLst/>
          </a:prstGeom>
        </p:spPr>
        <p:txBody>
          <a:bodyPr/>
          <a:lstStyle/>
          <a:p>
            <a:pPr algn="l"/>
            <a:r>
              <a:rPr lang="en-US" sz="4800" b="1" dirty="0"/>
              <a:t>Unit 3</a:t>
            </a:r>
            <a:br>
              <a:rPr lang="en-US" sz="4800" b="1" dirty="0"/>
            </a:br>
            <a:r>
              <a:rPr lang="en-US" sz="4800" dirty="0"/>
              <a:t>Introduction and Interacting with </a:t>
            </a:r>
            <a:br>
              <a:rPr lang="en-US" sz="4800" dirty="0"/>
            </a:br>
            <a:r>
              <a:rPr lang="en-US" sz="4800" dirty="0"/>
              <a:t>shell and Desktop to Linux: </a:t>
            </a:r>
            <a:endParaRPr lang="en-IN" sz="4800" b="1" dirty="0"/>
          </a:p>
        </p:txBody>
      </p:sp>
      <p:sp>
        <p:nvSpPr>
          <p:cNvPr id="6" name="Content Placeholder 5"/>
          <p:cNvSpPr>
            <a:spLocks noGrp="1"/>
          </p:cNvSpPr>
          <p:nvPr>
            <p:ph sz="quarter" idx="16"/>
          </p:nvPr>
        </p:nvSpPr>
        <p:spPr/>
        <p:txBody>
          <a:bodyPr/>
          <a:lstStyle/>
          <a:p>
            <a:endParaRPr lang="en-IN" dirty="0"/>
          </a:p>
        </p:txBody>
      </p:sp>
    </p:spTree>
    <p:extLst>
      <p:ext uri="{BB962C8B-B14F-4D97-AF65-F5344CB8AC3E}">
        <p14:creationId xmlns:p14="http://schemas.microsoft.com/office/powerpoint/2010/main" val="2264086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1219200" y="2057400"/>
            <a:ext cx="5944944" cy="320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marL="457200" indent="-457200" eaLnBrk="1">
              <a:lnSpc>
                <a:spcPct val="116000"/>
              </a:lnSpc>
              <a:buClrTx/>
              <a:buSzPct val="45000"/>
              <a:buFont typeface="Arial" panose="020B0604020202020204" pitchFamily="34" charset="0"/>
              <a:buChar char="•"/>
            </a:pPr>
            <a:r>
              <a:rPr lang="en-GB" sz="3484" dirty="0">
                <a:solidFill>
                  <a:srgbClr val="000000"/>
                </a:solidFill>
                <a:latin typeface="Roboto Medium"/>
              </a:rPr>
              <a:t>Bourne shell (</a:t>
            </a:r>
            <a:r>
              <a:rPr lang="en-GB" sz="3484" dirty="0" err="1">
                <a:solidFill>
                  <a:srgbClr val="000000"/>
                </a:solidFill>
                <a:latin typeface="Roboto Medium"/>
              </a:rPr>
              <a:t>sh</a:t>
            </a:r>
            <a:r>
              <a:rPr lang="en-GB" sz="3484" dirty="0">
                <a:solidFill>
                  <a:srgbClr val="000000"/>
                </a:solidFill>
                <a:latin typeface="Roboto Medium"/>
              </a:rPr>
              <a:t>)</a:t>
            </a:r>
          </a:p>
          <a:p>
            <a:pPr marL="457200" indent="-457200" eaLnBrk="1">
              <a:lnSpc>
                <a:spcPct val="116000"/>
              </a:lnSpc>
              <a:buClrTx/>
              <a:buSzPct val="45000"/>
              <a:buFont typeface="Arial" panose="020B0604020202020204" pitchFamily="34" charset="0"/>
              <a:buChar char="•"/>
            </a:pPr>
            <a:r>
              <a:rPr lang="en-GB" sz="3484" dirty="0">
                <a:solidFill>
                  <a:srgbClr val="000000"/>
                </a:solidFill>
                <a:latin typeface="Roboto Medium"/>
              </a:rPr>
              <a:t>C shell (</a:t>
            </a:r>
            <a:r>
              <a:rPr lang="en-GB" sz="3484" dirty="0" err="1">
                <a:solidFill>
                  <a:srgbClr val="000000"/>
                </a:solidFill>
                <a:latin typeface="Roboto Medium"/>
              </a:rPr>
              <a:t>csh</a:t>
            </a:r>
            <a:r>
              <a:rPr lang="en-GB" sz="3484" dirty="0">
                <a:solidFill>
                  <a:srgbClr val="000000"/>
                </a:solidFill>
                <a:latin typeface="Roboto Medium"/>
              </a:rPr>
              <a:t>)</a:t>
            </a:r>
          </a:p>
          <a:p>
            <a:pPr marL="457200" indent="-457200" eaLnBrk="1">
              <a:lnSpc>
                <a:spcPct val="116000"/>
              </a:lnSpc>
              <a:buClrTx/>
              <a:buSzPct val="45000"/>
              <a:buFont typeface="Arial" panose="020B0604020202020204" pitchFamily="34" charset="0"/>
              <a:buChar char="•"/>
            </a:pPr>
            <a:r>
              <a:rPr lang="en-GB" sz="3484" dirty="0">
                <a:solidFill>
                  <a:srgbClr val="000000"/>
                </a:solidFill>
                <a:latin typeface="Roboto Medium"/>
              </a:rPr>
              <a:t>TC shell (</a:t>
            </a:r>
            <a:r>
              <a:rPr lang="en-GB" sz="3484" dirty="0" err="1">
                <a:solidFill>
                  <a:srgbClr val="000000"/>
                </a:solidFill>
                <a:latin typeface="Roboto Medium"/>
              </a:rPr>
              <a:t>tcsh</a:t>
            </a:r>
            <a:r>
              <a:rPr lang="en-GB" sz="3484" dirty="0">
                <a:solidFill>
                  <a:srgbClr val="000000"/>
                </a:solidFill>
                <a:latin typeface="Roboto Medium"/>
              </a:rPr>
              <a:t>)</a:t>
            </a:r>
          </a:p>
          <a:p>
            <a:pPr marL="457200" indent="-457200" eaLnBrk="1">
              <a:lnSpc>
                <a:spcPct val="116000"/>
              </a:lnSpc>
              <a:buClrTx/>
              <a:buSzPct val="45000"/>
              <a:buFont typeface="Arial" panose="020B0604020202020204" pitchFamily="34" charset="0"/>
              <a:buChar char="•"/>
            </a:pPr>
            <a:r>
              <a:rPr lang="en-GB" sz="3484" dirty="0" err="1">
                <a:solidFill>
                  <a:srgbClr val="000000"/>
                </a:solidFill>
                <a:latin typeface="Roboto Medium"/>
              </a:rPr>
              <a:t>Korn</a:t>
            </a:r>
            <a:r>
              <a:rPr lang="en-GB" sz="3484" dirty="0">
                <a:solidFill>
                  <a:srgbClr val="000000"/>
                </a:solidFill>
                <a:latin typeface="Roboto Medium"/>
              </a:rPr>
              <a:t> shell (</a:t>
            </a:r>
            <a:r>
              <a:rPr lang="en-GB" sz="3484" dirty="0" err="1">
                <a:solidFill>
                  <a:srgbClr val="000000"/>
                </a:solidFill>
                <a:latin typeface="Roboto Medium"/>
              </a:rPr>
              <a:t>ksh</a:t>
            </a:r>
            <a:r>
              <a:rPr lang="en-GB" sz="3484" dirty="0">
                <a:solidFill>
                  <a:srgbClr val="000000"/>
                </a:solidFill>
                <a:latin typeface="Roboto Medium"/>
              </a:rPr>
              <a:t>)</a:t>
            </a:r>
          </a:p>
          <a:p>
            <a:pPr marL="457200" indent="-457200" eaLnBrk="1">
              <a:lnSpc>
                <a:spcPct val="116000"/>
              </a:lnSpc>
              <a:buClrTx/>
              <a:buSzPct val="45000"/>
              <a:buFont typeface="Arial" panose="020B0604020202020204" pitchFamily="34" charset="0"/>
              <a:buChar char="•"/>
            </a:pPr>
            <a:r>
              <a:rPr lang="en-GB" sz="3484" dirty="0">
                <a:solidFill>
                  <a:srgbClr val="000000"/>
                </a:solidFill>
                <a:latin typeface="Roboto Medium"/>
              </a:rPr>
              <a:t>Bourne Again Shell (bash)</a:t>
            </a:r>
          </a:p>
        </p:txBody>
      </p:sp>
      <p:sp>
        <p:nvSpPr>
          <p:cNvPr id="2" name="Title 1"/>
          <p:cNvSpPr>
            <a:spLocks noGrp="1"/>
          </p:cNvSpPr>
          <p:nvPr>
            <p:ph type="title"/>
          </p:nvPr>
        </p:nvSpPr>
        <p:spPr/>
        <p:txBody>
          <a:bodyPr/>
          <a:lstStyle/>
          <a:p>
            <a:r>
              <a:rPr lang="en-GB" b="1" dirty="0">
                <a:solidFill>
                  <a:srgbClr val="000000"/>
                </a:solidFill>
                <a:latin typeface="Roboto Medium"/>
              </a:rPr>
              <a:t>Types of Shell </a:t>
            </a:r>
            <a:endParaRPr lang="en-IN" dirty="0"/>
          </a:p>
        </p:txBody>
      </p:sp>
    </p:spTree>
    <p:extLst>
      <p:ext uri="{BB962C8B-B14F-4D97-AF65-F5344CB8AC3E}">
        <p14:creationId xmlns:p14="http://schemas.microsoft.com/office/powerpoint/2010/main" val="1519001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21214"/>
                </a:solidFill>
                <a:latin typeface="Roboto Medium"/>
                <a:cs typeface="Times New Roman" panose="02020603050405020304" pitchFamily="18" charset="0"/>
              </a:rPr>
              <a:t>Program Structure</a:t>
            </a:r>
            <a:endParaRPr lang="en-IN" dirty="0">
              <a:latin typeface="Roboto Medium"/>
            </a:endParaRPr>
          </a:p>
        </p:txBody>
      </p:sp>
      <p:sp>
        <p:nvSpPr>
          <p:cNvPr id="3" name="Text Placeholder 2"/>
          <p:cNvSpPr>
            <a:spLocks noGrp="1"/>
          </p:cNvSpPr>
          <p:nvPr>
            <p:ph type="body" sz="quarter" idx="17"/>
          </p:nvPr>
        </p:nvSpPr>
        <p:spPr>
          <a:xfrm>
            <a:off x="834481" y="1752600"/>
            <a:ext cx="12961441" cy="5184576"/>
          </a:xfrm>
        </p:spPr>
        <p:txBody>
          <a:bodyPr/>
          <a:lstStyle/>
          <a:p>
            <a:pPr algn="just" eaLnBrk="0">
              <a:lnSpc>
                <a:spcPct val="100000"/>
              </a:lnSpc>
              <a:buClrTx/>
              <a:buSzTx/>
              <a:buFontTx/>
              <a:buNone/>
            </a:pPr>
            <a:r>
              <a:rPr lang="en-US" b="1" dirty="0">
                <a:solidFill>
                  <a:srgbClr val="000000"/>
                </a:solidFill>
                <a:latin typeface="Roboto Medium"/>
              </a:rPr>
              <a:t>END Block</a:t>
            </a:r>
            <a:endParaRPr lang="en-US" b="1" dirty="0">
              <a:solidFill>
                <a:srgbClr val="4F81BD"/>
              </a:solidFill>
              <a:latin typeface="Roboto Medium"/>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syntax of the END block is as follows −</a:t>
            </a:r>
            <a:endParaRPr lang="en-US" dirty="0">
              <a:latin typeface="Roboto Medium"/>
              <a:cs typeface="Times New Roman" panose="02020603050405020304" pitchFamily="18" charset="0"/>
            </a:endParaRPr>
          </a:p>
          <a:p>
            <a:pPr algn="just" eaLnBrk="0">
              <a:lnSpc>
                <a:spcPct val="100000"/>
              </a:lnSpc>
              <a:buClrTx/>
              <a:buSzTx/>
              <a:buFontTx/>
              <a:buNone/>
            </a:pPr>
            <a:r>
              <a:rPr lang="en-US" b="1" dirty="0">
                <a:solidFill>
                  <a:srgbClr val="000000"/>
                </a:solidFill>
                <a:latin typeface="Roboto Medium"/>
                <a:cs typeface="Times New Roman" panose="02020603050405020304" pitchFamily="18" charset="0"/>
              </a:rPr>
              <a:t>Syntax</a:t>
            </a:r>
            <a:endParaRPr lang="en-US" dirty="0">
              <a:latin typeface="Roboto Medium"/>
            </a:endParaRPr>
          </a:p>
          <a:p>
            <a:pPr algn="just" eaLnBrk="0">
              <a:lnSpc>
                <a:spcPct val="100000"/>
              </a:lnSpc>
              <a:buClrTx/>
              <a:buSzTx/>
              <a:buFontTx/>
              <a:buNone/>
            </a:pPr>
            <a:r>
              <a:rPr lang="en-US" dirty="0">
                <a:solidFill>
                  <a:srgbClr val="313131"/>
                </a:solidFill>
                <a:latin typeface="Roboto Medium"/>
              </a:rPr>
              <a:t>END {</a:t>
            </a:r>
            <a:r>
              <a:rPr lang="en-US" dirty="0" err="1">
                <a:solidFill>
                  <a:srgbClr val="313131"/>
                </a:solidFill>
                <a:latin typeface="Roboto Medium"/>
              </a:rPr>
              <a:t>awk</a:t>
            </a:r>
            <a:r>
              <a:rPr lang="en-US" dirty="0">
                <a:solidFill>
                  <a:srgbClr val="313131"/>
                </a:solidFill>
                <a:latin typeface="Roboto Medium"/>
              </a:rPr>
              <a:t>-commands}</a:t>
            </a:r>
            <a:endParaRPr lang="en-US" dirty="0">
              <a:latin typeface="Roboto Medium"/>
              <a:cs typeface="Times New Roman" panose="02020603050405020304" pitchFamily="18" charset="0"/>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END block executes at the end of the program. END is an AWK keyword and hence it must be in upper-case. Please note that this block is optional.</a:t>
            </a:r>
            <a:endParaRPr lang="en-US" dirty="0">
              <a:latin typeface="Roboto Medium"/>
            </a:endParaRPr>
          </a:p>
        </p:txBody>
      </p:sp>
    </p:spTree>
    <p:extLst>
      <p:ext uri="{BB962C8B-B14F-4D97-AF65-F5344CB8AC3E}">
        <p14:creationId xmlns:p14="http://schemas.microsoft.com/office/powerpoint/2010/main" val="2887391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838200" y="685800"/>
            <a:ext cx="12961441" cy="6096000"/>
          </a:xfrm>
        </p:spPr>
        <p:txBody>
          <a:bodyPr/>
          <a:lstStyle/>
          <a:p>
            <a:pPr marL="0" indent="0" algn="just" eaLnBrk="0">
              <a:buNone/>
              <a:defRPr/>
            </a:pPr>
            <a:r>
              <a:rPr lang="en-US" sz="3200" dirty="0">
                <a:solidFill>
                  <a:srgbClr val="000000"/>
                </a:solidFill>
                <a:latin typeface="Verdana" pitchFamily="34" charset="0"/>
                <a:ea typeface="Times New Roman" pitchFamily="18" charset="0"/>
              </a:rPr>
              <a:t>Let us create a file</a:t>
            </a:r>
            <a:r>
              <a:rPr lang="en-US" sz="3200" dirty="0">
                <a:solidFill>
                  <a:srgbClr val="000000"/>
                </a:solidFill>
                <a:latin typeface="Luxi Sans"/>
                <a:ea typeface="Times New Roman" pitchFamily="18" charset="0"/>
              </a:rPr>
              <a:t> </a:t>
            </a:r>
            <a:r>
              <a:rPr lang="en-US" sz="3200" b="1" dirty="0">
                <a:solidFill>
                  <a:srgbClr val="000000"/>
                </a:solidFill>
                <a:latin typeface="Verdana" pitchFamily="34" charset="0"/>
                <a:ea typeface="Times New Roman" pitchFamily="18" charset="0"/>
              </a:rPr>
              <a:t>marks.txt</a:t>
            </a:r>
            <a:r>
              <a:rPr lang="en-US" sz="3200" dirty="0">
                <a:solidFill>
                  <a:srgbClr val="000000"/>
                </a:solidFill>
                <a:latin typeface="Luxi Sans"/>
                <a:ea typeface="Times New Roman" pitchFamily="18" charset="0"/>
              </a:rPr>
              <a:t> </a:t>
            </a:r>
            <a:r>
              <a:rPr lang="en-US" sz="3200" dirty="0">
                <a:solidFill>
                  <a:srgbClr val="000000"/>
                </a:solidFill>
                <a:latin typeface="Verdana" pitchFamily="34" charset="0"/>
                <a:ea typeface="Times New Roman" pitchFamily="18" charset="0"/>
              </a:rPr>
              <a:t>which contains the serial number, name of the student, subject name, and number of marks obtained.</a:t>
            </a:r>
          </a:p>
          <a:p>
            <a:pPr algn="just" eaLnBrk="0">
              <a:defRPr/>
            </a:pPr>
            <a:endParaRPr lang="en-US" sz="2800" dirty="0"/>
          </a:p>
          <a:p>
            <a:pPr marL="808775" indent="-808775" algn="just" eaLnBrk="0">
              <a:buFontTx/>
              <a:buAutoNum type="arabicParenR"/>
              <a:defRPr/>
            </a:pPr>
            <a:r>
              <a:rPr lang="en-US" sz="3600" dirty="0">
                <a:solidFill>
                  <a:srgbClr val="313131"/>
                </a:solidFill>
                <a:latin typeface="Consolas" pitchFamily="49" charset="0"/>
              </a:rPr>
              <a:t>Amit    	Physics  80</a:t>
            </a:r>
          </a:p>
          <a:p>
            <a:pPr marL="808775" indent="-808775" algn="just" eaLnBrk="0">
              <a:buFontTx/>
              <a:buAutoNum type="arabicParenR"/>
              <a:defRPr/>
            </a:pPr>
            <a:r>
              <a:rPr lang="en-US" sz="3600" dirty="0">
                <a:solidFill>
                  <a:srgbClr val="313131"/>
                </a:solidFill>
                <a:latin typeface="Consolas" pitchFamily="49" charset="0"/>
              </a:rPr>
              <a:t>Rahul   	</a:t>
            </a:r>
            <a:r>
              <a:rPr lang="en-US" sz="3600" dirty="0" err="1">
                <a:solidFill>
                  <a:srgbClr val="313131"/>
                </a:solidFill>
                <a:latin typeface="Consolas" pitchFamily="49" charset="0"/>
              </a:rPr>
              <a:t>Maths</a:t>
            </a:r>
            <a:r>
              <a:rPr lang="en-US" sz="3600" dirty="0">
                <a:solidFill>
                  <a:srgbClr val="313131"/>
                </a:solidFill>
                <a:latin typeface="Consolas" pitchFamily="49" charset="0"/>
              </a:rPr>
              <a:t>    90</a:t>
            </a:r>
          </a:p>
          <a:p>
            <a:pPr marL="808775" indent="-808775" algn="just" eaLnBrk="0">
              <a:buFontTx/>
              <a:buAutoNum type="arabicParenR"/>
              <a:defRPr/>
            </a:pPr>
            <a:r>
              <a:rPr lang="en-US" sz="3600" dirty="0" err="1">
                <a:solidFill>
                  <a:srgbClr val="313131"/>
                </a:solidFill>
                <a:latin typeface="Consolas" pitchFamily="49" charset="0"/>
              </a:rPr>
              <a:t>Shyam</a:t>
            </a:r>
            <a:r>
              <a:rPr lang="en-US" sz="3600" dirty="0">
                <a:solidFill>
                  <a:srgbClr val="313131"/>
                </a:solidFill>
                <a:latin typeface="Consolas" pitchFamily="49" charset="0"/>
              </a:rPr>
              <a:t>   	Biology  87</a:t>
            </a:r>
          </a:p>
          <a:p>
            <a:pPr marL="808775" indent="-808775" algn="just" eaLnBrk="0">
              <a:buFontTx/>
              <a:buAutoNum type="arabicParenR"/>
              <a:defRPr/>
            </a:pPr>
            <a:r>
              <a:rPr lang="en-US" sz="3600" dirty="0" err="1">
                <a:solidFill>
                  <a:srgbClr val="313131"/>
                </a:solidFill>
                <a:latin typeface="Consolas" pitchFamily="49" charset="0"/>
              </a:rPr>
              <a:t>Shubham</a:t>
            </a:r>
            <a:r>
              <a:rPr lang="en-US" sz="3600" dirty="0">
                <a:solidFill>
                  <a:srgbClr val="313131"/>
                </a:solidFill>
                <a:latin typeface="Consolas" pitchFamily="49" charset="0"/>
              </a:rPr>
              <a:t>  	English  85</a:t>
            </a:r>
          </a:p>
          <a:p>
            <a:pPr marL="808775" indent="-808775" algn="just" eaLnBrk="0">
              <a:buFontTx/>
              <a:buAutoNum type="arabicParenR"/>
              <a:defRPr/>
            </a:pPr>
            <a:r>
              <a:rPr lang="en-US" sz="3600" dirty="0" err="1">
                <a:solidFill>
                  <a:srgbClr val="313131"/>
                </a:solidFill>
                <a:latin typeface="Consolas" pitchFamily="49" charset="0"/>
              </a:rPr>
              <a:t>Hari</a:t>
            </a:r>
            <a:r>
              <a:rPr lang="en-US" sz="3600" dirty="0">
                <a:solidFill>
                  <a:srgbClr val="313131"/>
                </a:solidFill>
                <a:latin typeface="Consolas" pitchFamily="49" charset="0"/>
              </a:rPr>
              <a:t>    	History  89</a:t>
            </a:r>
          </a:p>
        </p:txBody>
      </p:sp>
    </p:spTree>
    <p:extLst>
      <p:ext uri="{BB962C8B-B14F-4D97-AF65-F5344CB8AC3E}">
        <p14:creationId xmlns:p14="http://schemas.microsoft.com/office/powerpoint/2010/main" val="1156344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838200" y="1969043"/>
            <a:ext cx="10630043" cy="2055503"/>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60670" rIns="0" bIns="107114" anchor="ctr">
            <a:spAutoFit/>
          </a:bodyPr>
          <a:lstStyle/>
          <a:p>
            <a:pPr eaLnBrk="0"/>
            <a:r>
              <a:rPr lang="en-GB" sz="2900">
                <a:solidFill>
                  <a:srgbClr val="313131"/>
                </a:solidFill>
                <a:latin typeface="Roboto Medium"/>
              </a:rPr>
              <a:t>$ awk </a:t>
            </a:r>
            <a:r>
              <a:rPr lang="en-GB" sz="2900">
                <a:solidFill>
                  <a:srgbClr val="008800"/>
                </a:solidFill>
                <a:latin typeface="Roboto Medium"/>
              </a:rPr>
              <a:t>'{print}'</a:t>
            </a:r>
            <a:r>
              <a:rPr lang="en-GB" sz="2900">
                <a:solidFill>
                  <a:srgbClr val="313131"/>
                </a:solidFill>
                <a:latin typeface="Roboto Medium"/>
              </a:rPr>
              <a:t> marks</a:t>
            </a:r>
            <a:r>
              <a:rPr lang="en-GB" sz="2900">
                <a:solidFill>
                  <a:srgbClr val="666600"/>
                </a:solidFill>
                <a:latin typeface="Roboto Medium"/>
              </a:rPr>
              <a:t>.</a:t>
            </a:r>
            <a:r>
              <a:rPr lang="en-GB" sz="2900">
                <a:solidFill>
                  <a:srgbClr val="313131"/>
                </a:solidFill>
                <a:latin typeface="Roboto Medium"/>
              </a:rPr>
              <a:t>txt</a:t>
            </a:r>
          </a:p>
          <a:p>
            <a:pPr eaLnBrk="0"/>
            <a:r>
              <a:rPr lang="en-US" sz="2900">
                <a:latin typeface="Roboto Medium"/>
              </a:rPr>
              <a:t>$ awk '{print $3 "\t" $4}' marks.txt</a:t>
            </a:r>
          </a:p>
          <a:p>
            <a:pPr eaLnBrk="0"/>
            <a:endParaRPr lang="en-GB" sz="2900">
              <a:solidFill>
                <a:srgbClr val="313131"/>
              </a:solidFill>
              <a:latin typeface="Roboto Medium"/>
            </a:endParaRPr>
          </a:p>
          <a:p>
            <a:pPr eaLnBrk="0"/>
            <a:r>
              <a:rPr lang="en-GB" sz="2900">
                <a:solidFill>
                  <a:srgbClr val="313131"/>
                </a:solidFill>
                <a:latin typeface="Roboto Medium"/>
              </a:rPr>
              <a:t> </a:t>
            </a:r>
            <a:endParaRPr lang="en-GB" sz="2900">
              <a:latin typeface="Roboto Medium"/>
            </a:endParaRPr>
          </a:p>
        </p:txBody>
      </p:sp>
      <p:sp>
        <p:nvSpPr>
          <p:cNvPr id="3" name="Text Placeholder 2"/>
          <p:cNvSpPr>
            <a:spLocks noGrp="1"/>
          </p:cNvSpPr>
          <p:nvPr>
            <p:ph type="body" sz="quarter" idx="17"/>
          </p:nvPr>
        </p:nvSpPr>
        <p:spPr>
          <a:xfrm>
            <a:off x="838200" y="762000"/>
            <a:ext cx="12961441" cy="690677"/>
          </a:xfrm>
        </p:spPr>
        <p:txBody>
          <a:bodyPr/>
          <a:lstStyle/>
          <a:p>
            <a:pPr marL="0" indent="0">
              <a:buNone/>
            </a:pPr>
            <a:r>
              <a:rPr lang="en-US" sz="2800" dirty="0">
                <a:solidFill>
                  <a:srgbClr val="000000"/>
                </a:solidFill>
                <a:latin typeface="Verdana" pitchFamily="34" charset="0"/>
                <a:ea typeface="Times New Roman" pitchFamily="18" charset="0"/>
              </a:rPr>
              <a:t>Let us now display the file contents with header by using AWK script.</a:t>
            </a:r>
            <a:endParaRPr lang="en-US" sz="4000" dirty="0"/>
          </a:p>
          <a:p>
            <a:endParaRPr lang="en-IN" dirty="0"/>
          </a:p>
        </p:txBody>
      </p:sp>
    </p:spTree>
    <p:extLst>
      <p:ext uri="{BB962C8B-B14F-4D97-AF65-F5344CB8AC3E}">
        <p14:creationId xmlns:p14="http://schemas.microsoft.com/office/powerpoint/2010/main" val="3993545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00"/>
                </a:solidFill>
                <a:latin typeface="Verdana" panose="020B0604030504040204" pitchFamily="34" charset="0"/>
                <a:cs typeface="Times New Roman" panose="02020603050405020304" pitchFamily="18" charset="0"/>
              </a:rPr>
              <a:t>Example</a:t>
            </a:r>
            <a:endParaRPr lang="en-IN" dirty="0"/>
          </a:p>
        </p:txBody>
      </p:sp>
      <p:sp>
        <p:nvSpPr>
          <p:cNvPr id="3" name="Text Placeholder 2"/>
          <p:cNvSpPr>
            <a:spLocks noGrp="1"/>
          </p:cNvSpPr>
          <p:nvPr>
            <p:ph type="body" sz="quarter" idx="17"/>
          </p:nvPr>
        </p:nvSpPr>
        <p:spPr>
          <a:xfrm>
            <a:off x="834481" y="1480784"/>
            <a:ext cx="12961441" cy="6748815"/>
          </a:xfrm>
        </p:spPr>
        <p:txBody>
          <a:bodyPr/>
          <a:lstStyle/>
          <a:p>
            <a:pPr eaLnBrk="0">
              <a:lnSpc>
                <a:spcPct val="100000"/>
              </a:lnSpc>
              <a:buClrTx/>
              <a:buSzTx/>
              <a:buFontTx/>
              <a:buNone/>
            </a:pPr>
            <a:r>
              <a:rPr lang="en-US" sz="3600" dirty="0">
                <a:solidFill>
                  <a:srgbClr val="313131"/>
                </a:solidFill>
                <a:latin typeface="Consolas" panose="020B0609020204030204" pitchFamily="49" charset="0"/>
              </a:rPr>
              <a:t>$ </a:t>
            </a:r>
            <a:r>
              <a:rPr lang="en-US" sz="3600" dirty="0" err="1">
                <a:solidFill>
                  <a:srgbClr val="313131"/>
                </a:solidFill>
                <a:latin typeface="Consolas" panose="020B0609020204030204" pitchFamily="49" charset="0"/>
              </a:rPr>
              <a:t>awk</a:t>
            </a:r>
            <a:r>
              <a:rPr lang="en-US" sz="3600" dirty="0">
                <a:solidFill>
                  <a:srgbClr val="313131"/>
                </a:solidFill>
                <a:latin typeface="Consolas" panose="020B0609020204030204" pitchFamily="49" charset="0"/>
              </a:rPr>
              <a:t> </a:t>
            </a:r>
            <a:r>
              <a:rPr lang="en-US" sz="3600" dirty="0">
                <a:solidFill>
                  <a:srgbClr val="008800"/>
                </a:solidFill>
                <a:latin typeface="Consolas" panose="020B0609020204030204" pitchFamily="49" charset="0"/>
              </a:rPr>
              <a:t>'BEGIN{</a:t>
            </a:r>
            <a:r>
              <a:rPr lang="en-US" sz="3600" dirty="0" err="1">
                <a:solidFill>
                  <a:srgbClr val="008800"/>
                </a:solidFill>
                <a:latin typeface="Consolas" panose="020B0609020204030204" pitchFamily="49" charset="0"/>
              </a:rPr>
              <a:t>printf</a:t>
            </a:r>
            <a:r>
              <a:rPr lang="en-US" sz="3600" dirty="0">
                <a:solidFill>
                  <a:srgbClr val="008800"/>
                </a:solidFill>
                <a:latin typeface="Consolas" panose="020B0609020204030204" pitchFamily="49" charset="0"/>
              </a:rPr>
              <a:t> "</a:t>
            </a:r>
            <a:r>
              <a:rPr lang="en-US" sz="3600" dirty="0" err="1">
                <a:solidFill>
                  <a:srgbClr val="008800"/>
                </a:solidFill>
                <a:latin typeface="Consolas" panose="020B0609020204030204" pitchFamily="49" charset="0"/>
              </a:rPr>
              <a:t>Sr</a:t>
            </a:r>
            <a:r>
              <a:rPr lang="en-US" sz="3600" dirty="0">
                <a:solidFill>
                  <a:srgbClr val="008800"/>
                </a:solidFill>
                <a:latin typeface="Consolas" panose="020B0609020204030204" pitchFamily="49" charset="0"/>
              </a:rPr>
              <a:t> No\</a:t>
            </a:r>
            <a:r>
              <a:rPr lang="en-US" sz="3600" dirty="0" err="1">
                <a:solidFill>
                  <a:srgbClr val="008800"/>
                </a:solidFill>
                <a:latin typeface="Consolas" panose="020B0609020204030204" pitchFamily="49" charset="0"/>
              </a:rPr>
              <a:t>tName</a:t>
            </a:r>
            <a:r>
              <a:rPr lang="en-US" sz="3600" dirty="0">
                <a:solidFill>
                  <a:srgbClr val="008800"/>
                </a:solidFill>
                <a:latin typeface="Consolas" panose="020B0609020204030204" pitchFamily="49" charset="0"/>
              </a:rPr>
              <a:t>\</a:t>
            </a:r>
            <a:r>
              <a:rPr lang="en-US" sz="3600" dirty="0" err="1">
                <a:solidFill>
                  <a:srgbClr val="008800"/>
                </a:solidFill>
                <a:latin typeface="Consolas" panose="020B0609020204030204" pitchFamily="49" charset="0"/>
              </a:rPr>
              <a:t>tSub</a:t>
            </a:r>
            <a:r>
              <a:rPr lang="en-US" sz="3600" dirty="0">
                <a:solidFill>
                  <a:srgbClr val="008800"/>
                </a:solidFill>
                <a:latin typeface="Consolas" panose="020B0609020204030204" pitchFamily="49" charset="0"/>
              </a:rPr>
              <a:t>\</a:t>
            </a:r>
            <a:r>
              <a:rPr lang="en-US" sz="3600" dirty="0" err="1">
                <a:solidFill>
                  <a:srgbClr val="008800"/>
                </a:solidFill>
                <a:latin typeface="Consolas" panose="020B0609020204030204" pitchFamily="49" charset="0"/>
              </a:rPr>
              <a:t>tMarks</a:t>
            </a:r>
            <a:r>
              <a:rPr lang="en-US" sz="3600" dirty="0">
                <a:solidFill>
                  <a:srgbClr val="008800"/>
                </a:solidFill>
                <a:latin typeface="Consolas" panose="020B0609020204030204" pitchFamily="49" charset="0"/>
              </a:rPr>
              <a:t>\n"} {print}'</a:t>
            </a:r>
            <a:r>
              <a:rPr lang="en-US" sz="3600" dirty="0">
                <a:solidFill>
                  <a:srgbClr val="313131"/>
                </a:solidFill>
                <a:latin typeface="Consolas" panose="020B0609020204030204" pitchFamily="49" charset="0"/>
              </a:rPr>
              <a:t> marks</a:t>
            </a:r>
            <a:r>
              <a:rPr lang="en-US" sz="3600" dirty="0">
                <a:solidFill>
                  <a:srgbClr val="666600"/>
                </a:solidFill>
                <a:latin typeface="Consolas" panose="020B0609020204030204" pitchFamily="49" charset="0"/>
              </a:rPr>
              <a:t>.</a:t>
            </a:r>
            <a:r>
              <a:rPr lang="en-US" sz="3600" dirty="0">
                <a:solidFill>
                  <a:srgbClr val="313131"/>
                </a:solidFill>
                <a:latin typeface="Consolas" panose="020B0609020204030204" pitchFamily="49" charset="0"/>
              </a:rPr>
              <a:t>txt</a:t>
            </a:r>
          </a:p>
          <a:p>
            <a:pPr eaLnBrk="0">
              <a:lnSpc>
                <a:spcPct val="100000"/>
              </a:lnSpc>
              <a:buClrTx/>
              <a:buSzTx/>
              <a:buFontTx/>
              <a:buNone/>
            </a:pPr>
            <a:r>
              <a:rPr lang="en-US" sz="2800" dirty="0">
                <a:solidFill>
                  <a:srgbClr val="000000"/>
                </a:solidFill>
                <a:latin typeface="Verdana" panose="020B0604030504040204" pitchFamily="34" charset="0"/>
                <a:cs typeface="Times New Roman" panose="02020603050405020304" pitchFamily="18" charset="0"/>
              </a:rPr>
              <a:t>When this code is executed, it produces the following result −</a:t>
            </a:r>
          </a:p>
          <a:p>
            <a:pPr eaLnBrk="0">
              <a:lnSpc>
                <a:spcPct val="100000"/>
              </a:lnSpc>
              <a:buClrTx/>
              <a:buSzTx/>
              <a:buFontTx/>
              <a:buNone/>
            </a:pPr>
            <a:r>
              <a:rPr lang="en-US" sz="2800" b="1" dirty="0">
                <a:solidFill>
                  <a:srgbClr val="000000"/>
                </a:solidFill>
                <a:latin typeface="Verdana" panose="020B0604030504040204" pitchFamily="34" charset="0"/>
                <a:cs typeface="Times New Roman" panose="02020603050405020304" pitchFamily="18" charset="0"/>
              </a:rPr>
              <a:t>Output</a:t>
            </a:r>
            <a:endParaRPr lang="en-US" sz="1600" dirty="0"/>
          </a:p>
          <a:p>
            <a:pPr eaLnBrk="0">
              <a:lnSpc>
                <a:spcPct val="100000"/>
              </a:lnSpc>
              <a:spcAft>
                <a:spcPts val="600"/>
              </a:spcAft>
              <a:buClrTx/>
              <a:buSzTx/>
              <a:buFontTx/>
              <a:buNone/>
            </a:pPr>
            <a:r>
              <a:rPr lang="en-US" sz="3200" dirty="0" err="1">
                <a:solidFill>
                  <a:srgbClr val="313131"/>
                </a:solidFill>
                <a:latin typeface="Consolas" panose="020B0609020204030204" pitchFamily="49" charset="0"/>
              </a:rPr>
              <a:t>Sr</a:t>
            </a:r>
            <a:r>
              <a:rPr lang="en-US" sz="3200" dirty="0">
                <a:solidFill>
                  <a:srgbClr val="313131"/>
                </a:solidFill>
                <a:latin typeface="Consolas" panose="020B0609020204030204" pitchFamily="49" charset="0"/>
              </a:rPr>
              <a:t> No 		Name 		Sub 			Marks</a:t>
            </a:r>
          </a:p>
          <a:p>
            <a:pPr eaLnBrk="0">
              <a:lnSpc>
                <a:spcPct val="100000"/>
              </a:lnSpc>
              <a:spcAft>
                <a:spcPts val="600"/>
              </a:spcAft>
              <a:buClrTx/>
              <a:buSzTx/>
              <a:buFontTx/>
              <a:buAutoNum type="arabicParenR"/>
            </a:pPr>
            <a:r>
              <a:rPr lang="en-US" sz="3200" dirty="0">
                <a:solidFill>
                  <a:srgbClr val="313131"/>
                </a:solidFill>
                <a:latin typeface="Consolas" panose="020B0609020204030204" pitchFamily="49" charset="0"/>
              </a:rPr>
              <a:t> 			Amit 		Physics 		80</a:t>
            </a:r>
          </a:p>
          <a:p>
            <a:pPr eaLnBrk="0">
              <a:lnSpc>
                <a:spcPct val="100000"/>
              </a:lnSpc>
              <a:spcAft>
                <a:spcPts val="600"/>
              </a:spcAft>
              <a:buClrTx/>
              <a:buSzTx/>
              <a:buFontTx/>
              <a:buAutoNum type="arabicParenR"/>
            </a:pPr>
            <a:r>
              <a:rPr lang="en-US" sz="3200" dirty="0">
                <a:solidFill>
                  <a:srgbClr val="313131"/>
                </a:solidFill>
                <a:latin typeface="Consolas" panose="020B0609020204030204" pitchFamily="49" charset="0"/>
              </a:rPr>
              <a:t> 			Rahul 		</a:t>
            </a:r>
            <a:r>
              <a:rPr lang="en-US" sz="3200" dirty="0" err="1">
                <a:solidFill>
                  <a:srgbClr val="313131"/>
                </a:solidFill>
                <a:latin typeface="Consolas" panose="020B0609020204030204" pitchFamily="49" charset="0"/>
              </a:rPr>
              <a:t>Maths</a:t>
            </a:r>
            <a:r>
              <a:rPr lang="en-US" sz="3200" dirty="0">
                <a:solidFill>
                  <a:srgbClr val="313131"/>
                </a:solidFill>
                <a:latin typeface="Consolas" panose="020B0609020204030204" pitchFamily="49" charset="0"/>
              </a:rPr>
              <a:t> 		90</a:t>
            </a:r>
          </a:p>
          <a:p>
            <a:pPr eaLnBrk="0">
              <a:lnSpc>
                <a:spcPct val="100000"/>
              </a:lnSpc>
              <a:spcAft>
                <a:spcPts val="600"/>
              </a:spcAft>
              <a:buClrTx/>
              <a:buSzTx/>
              <a:buFontTx/>
              <a:buAutoNum type="arabicParenR"/>
            </a:pPr>
            <a:r>
              <a:rPr lang="en-US" sz="3200" dirty="0">
                <a:solidFill>
                  <a:srgbClr val="313131"/>
                </a:solidFill>
                <a:latin typeface="Consolas" panose="020B0609020204030204" pitchFamily="49" charset="0"/>
              </a:rPr>
              <a:t> 			</a:t>
            </a:r>
            <a:r>
              <a:rPr lang="en-US" sz="3200" dirty="0" err="1">
                <a:solidFill>
                  <a:srgbClr val="313131"/>
                </a:solidFill>
                <a:latin typeface="Consolas" panose="020B0609020204030204" pitchFamily="49" charset="0"/>
              </a:rPr>
              <a:t>Shyam</a:t>
            </a:r>
            <a:r>
              <a:rPr lang="en-US" sz="3200" dirty="0">
                <a:solidFill>
                  <a:srgbClr val="313131"/>
                </a:solidFill>
                <a:latin typeface="Consolas" panose="020B0609020204030204" pitchFamily="49" charset="0"/>
              </a:rPr>
              <a:t> 		Biology 		87</a:t>
            </a:r>
          </a:p>
          <a:p>
            <a:pPr eaLnBrk="0">
              <a:lnSpc>
                <a:spcPct val="100000"/>
              </a:lnSpc>
              <a:spcAft>
                <a:spcPts val="600"/>
              </a:spcAft>
              <a:buClrTx/>
              <a:buSzTx/>
              <a:buFontTx/>
              <a:buAutoNum type="arabicParenR"/>
            </a:pPr>
            <a:r>
              <a:rPr lang="en-US" sz="3200" dirty="0">
                <a:solidFill>
                  <a:srgbClr val="313131"/>
                </a:solidFill>
                <a:latin typeface="Consolas" panose="020B0609020204030204" pitchFamily="49" charset="0"/>
              </a:rPr>
              <a:t> 			</a:t>
            </a:r>
            <a:r>
              <a:rPr lang="en-US" sz="3200" dirty="0" err="1">
                <a:solidFill>
                  <a:srgbClr val="313131"/>
                </a:solidFill>
                <a:latin typeface="Consolas" panose="020B0609020204030204" pitchFamily="49" charset="0"/>
              </a:rPr>
              <a:t>Shubham</a:t>
            </a:r>
            <a:r>
              <a:rPr lang="en-US" sz="3200" dirty="0">
                <a:solidFill>
                  <a:srgbClr val="313131"/>
                </a:solidFill>
                <a:latin typeface="Consolas" panose="020B0609020204030204" pitchFamily="49" charset="0"/>
              </a:rPr>
              <a:t>		English 		85</a:t>
            </a:r>
          </a:p>
          <a:p>
            <a:pPr eaLnBrk="0">
              <a:lnSpc>
                <a:spcPct val="100000"/>
              </a:lnSpc>
              <a:spcAft>
                <a:spcPts val="600"/>
              </a:spcAft>
              <a:buClrTx/>
              <a:buSzTx/>
              <a:buFontTx/>
              <a:buAutoNum type="arabicParenR"/>
            </a:pPr>
            <a:r>
              <a:rPr lang="en-US" sz="3200" dirty="0">
                <a:solidFill>
                  <a:srgbClr val="313131"/>
                </a:solidFill>
                <a:latin typeface="Consolas" panose="020B0609020204030204" pitchFamily="49" charset="0"/>
              </a:rPr>
              <a:t> 			</a:t>
            </a:r>
            <a:r>
              <a:rPr lang="en-US" sz="3200" dirty="0" err="1">
                <a:solidFill>
                  <a:srgbClr val="313131"/>
                </a:solidFill>
                <a:latin typeface="Consolas" panose="020B0609020204030204" pitchFamily="49" charset="0"/>
              </a:rPr>
              <a:t>Hari</a:t>
            </a:r>
            <a:r>
              <a:rPr lang="en-US" sz="3200" dirty="0">
                <a:solidFill>
                  <a:srgbClr val="313131"/>
                </a:solidFill>
                <a:latin typeface="Consolas" panose="020B0609020204030204" pitchFamily="49" charset="0"/>
              </a:rPr>
              <a:t> 		History 		89</a:t>
            </a:r>
            <a:endParaRPr lang="en-US" sz="4000" dirty="0"/>
          </a:p>
          <a:p>
            <a:endParaRPr lang="en-IN" dirty="0"/>
          </a:p>
        </p:txBody>
      </p:sp>
    </p:spTree>
    <p:extLst>
      <p:ext uri="{BB962C8B-B14F-4D97-AF65-F5344CB8AC3E}">
        <p14:creationId xmlns:p14="http://schemas.microsoft.com/office/powerpoint/2010/main" val="3821445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24200" y="3352800"/>
            <a:ext cx="7454312" cy="1005842"/>
          </a:xfrm>
        </p:spPr>
        <p:txBody>
          <a:bodyPr/>
          <a:lstStyle/>
          <a:p>
            <a:r>
              <a:rPr lang="en-US" sz="7200" dirty="0"/>
              <a:t>THANK YOU</a:t>
            </a:r>
          </a:p>
        </p:txBody>
      </p:sp>
    </p:spTree>
    <p:extLst>
      <p:ext uri="{BB962C8B-B14F-4D97-AF65-F5344CB8AC3E}">
        <p14:creationId xmlns:p14="http://schemas.microsoft.com/office/powerpoint/2010/main" val="49606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2057400"/>
            <a:ext cx="10668000" cy="4295321"/>
          </a:xfrm>
          <a:prstGeom prst="rect">
            <a:avLst/>
          </a:prstGeom>
        </p:spPr>
      </p:pic>
      <p:sp>
        <p:nvSpPr>
          <p:cNvPr id="6" name="Title 1"/>
          <p:cNvSpPr>
            <a:spLocks noGrp="1"/>
          </p:cNvSpPr>
          <p:nvPr>
            <p:ph type="title"/>
          </p:nvPr>
        </p:nvSpPr>
        <p:spPr>
          <a:xfrm>
            <a:off x="834481" y="474943"/>
            <a:ext cx="7454312" cy="1005842"/>
          </a:xfrm>
        </p:spPr>
        <p:txBody>
          <a:bodyPr/>
          <a:lstStyle/>
          <a:p>
            <a:r>
              <a:rPr lang="en-GB" b="1" dirty="0">
                <a:solidFill>
                  <a:srgbClr val="000000"/>
                </a:solidFill>
                <a:latin typeface="Roboto Medium"/>
              </a:rPr>
              <a:t>Types of Shell </a:t>
            </a:r>
            <a:endParaRPr lang="en-IN" dirty="0"/>
          </a:p>
        </p:txBody>
      </p:sp>
    </p:spTree>
    <p:extLst>
      <p:ext uri="{BB962C8B-B14F-4D97-AF65-F5344CB8AC3E}">
        <p14:creationId xmlns:p14="http://schemas.microsoft.com/office/powerpoint/2010/main" val="208128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boto Medium"/>
                <a:cs typeface="Times New Roman" panose="02020603050405020304" pitchFamily="18" charset="0"/>
              </a:rPr>
              <a:t>The Bourne Shell</a:t>
            </a:r>
            <a:endParaRPr lang="en-IN" dirty="0">
              <a:latin typeface="Roboto Medium"/>
            </a:endParaRPr>
          </a:p>
        </p:txBody>
      </p:sp>
      <p:sp>
        <p:nvSpPr>
          <p:cNvPr id="3" name="Text Placeholder 2"/>
          <p:cNvSpPr>
            <a:spLocks noGrp="1"/>
          </p:cNvSpPr>
          <p:nvPr>
            <p:ph type="body" sz="quarter" idx="17"/>
          </p:nvPr>
        </p:nvSpPr>
        <p:spPr>
          <a:xfrm>
            <a:off x="859881" y="1752600"/>
            <a:ext cx="12961441" cy="5184576"/>
          </a:xfrm>
        </p:spPr>
        <p:txBody>
          <a:bodyPr/>
          <a:lstStyle/>
          <a:p>
            <a:pPr lvl="1" algn="just">
              <a:lnSpc>
                <a:spcPct val="150000"/>
              </a:lnSpc>
              <a:buFont typeface="Arial" panose="020B0604020202020204" pitchFamily="34" charset="0"/>
              <a:buChar char="•"/>
            </a:pPr>
            <a:r>
              <a:rPr lang="en-US" dirty="0">
                <a:latin typeface="Roboto Medium"/>
                <a:cs typeface="Times New Roman" panose="02020603050405020304" pitchFamily="18" charset="0"/>
              </a:rPr>
              <a:t>The Bourne shell (</a:t>
            </a:r>
            <a:r>
              <a:rPr lang="en-US" dirty="0" err="1">
                <a:latin typeface="Roboto Medium"/>
                <a:cs typeface="Times New Roman" panose="02020603050405020304" pitchFamily="18" charset="0"/>
              </a:rPr>
              <a:t>sh</a:t>
            </a:r>
            <a:r>
              <a:rPr lang="en-US" dirty="0">
                <a:latin typeface="Roboto Medium"/>
                <a:cs typeface="Times New Roman" panose="02020603050405020304" pitchFamily="18" charset="0"/>
              </a:rPr>
              <a:t>), written by Steve Bourne at AT&amp;T Bell Labs, is the original UNIX shell. It is the preferred shell for shell programming because of its compactness and speed. </a:t>
            </a:r>
          </a:p>
          <a:p>
            <a:pPr lvl="1" algn="just">
              <a:lnSpc>
                <a:spcPct val="150000"/>
              </a:lnSpc>
              <a:buFont typeface="Arial" panose="020B0604020202020204" pitchFamily="34" charset="0"/>
              <a:buChar char="•"/>
            </a:pPr>
            <a:r>
              <a:rPr lang="en-US" dirty="0">
                <a:latin typeface="Roboto Medium"/>
                <a:cs typeface="Times New Roman" panose="02020603050405020304" pitchFamily="18" charset="0"/>
              </a:rPr>
              <a:t>A Bourne shell drawback is that it lacks features for interactive use, such as the ability to recall previous commands (history). The Bourne shell also lacks built-in arithmetic and logical expression handling.</a:t>
            </a:r>
          </a:p>
        </p:txBody>
      </p:sp>
    </p:spTree>
    <p:extLst>
      <p:ext uri="{BB962C8B-B14F-4D97-AF65-F5344CB8AC3E}">
        <p14:creationId xmlns:p14="http://schemas.microsoft.com/office/powerpoint/2010/main" val="384838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boto Medium"/>
                <a:cs typeface="Times New Roman" panose="02020603050405020304" pitchFamily="18" charset="0"/>
              </a:rPr>
              <a:t>The Bourne Shell</a:t>
            </a:r>
            <a:endParaRPr lang="en-IN" dirty="0">
              <a:latin typeface="Roboto Medium"/>
            </a:endParaRPr>
          </a:p>
        </p:txBody>
      </p:sp>
      <p:sp>
        <p:nvSpPr>
          <p:cNvPr id="3" name="Text Placeholder 2"/>
          <p:cNvSpPr>
            <a:spLocks noGrp="1"/>
          </p:cNvSpPr>
          <p:nvPr>
            <p:ph type="body" sz="quarter" idx="17"/>
          </p:nvPr>
        </p:nvSpPr>
        <p:spPr>
          <a:xfrm>
            <a:off x="859881" y="1752600"/>
            <a:ext cx="12961441" cy="5184576"/>
          </a:xfrm>
        </p:spPr>
        <p:txBody>
          <a:bodyPr/>
          <a:lstStyle/>
          <a:p>
            <a:pPr algn="just">
              <a:lnSpc>
                <a:spcPct val="150000"/>
              </a:lnSpc>
              <a:buFont typeface="Arial" panose="020B0604020202020204" pitchFamily="34" charset="0"/>
              <a:buChar char="•"/>
            </a:pPr>
            <a:r>
              <a:rPr lang="en-US" dirty="0">
                <a:latin typeface="Roboto Medium"/>
                <a:cs typeface="Times New Roman" panose="02020603050405020304" pitchFamily="18" charset="0"/>
              </a:rPr>
              <a:t>The Bourne shell is the Solaris OS default shell. It is the standard shell for Solaris system administration scripts. </a:t>
            </a:r>
          </a:p>
          <a:p>
            <a:pPr algn="just">
              <a:lnSpc>
                <a:spcPct val="150000"/>
              </a:lnSpc>
              <a:buFont typeface="Arial" panose="020B0604020202020204" pitchFamily="34" charset="0"/>
              <a:buChar char="•"/>
            </a:pPr>
            <a:r>
              <a:rPr lang="en-US" dirty="0">
                <a:latin typeface="Roboto Medium"/>
                <a:cs typeface="Times New Roman" panose="02020603050405020304" pitchFamily="18" charset="0"/>
              </a:rPr>
              <a:t>For the Bourne shell the:</a:t>
            </a:r>
          </a:p>
          <a:p>
            <a:pPr marL="2065338" lvl="1" indent="-547688" algn="just">
              <a:lnSpc>
                <a:spcPct val="150000"/>
              </a:lnSpc>
              <a:buFont typeface="Wingdings" panose="05000000000000000000" pitchFamily="2" charset="2"/>
              <a:buChar char="§"/>
            </a:pPr>
            <a:r>
              <a:rPr lang="en-US" dirty="0">
                <a:latin typeface="Roboto Medium"/>
                <a:cs typeface="Times New Roman" panose="02020603050405020304" pitchFamily="18" charset="0"/>
              </a:rPr>
              <a:t>Command full-path name is /bin/</a:t>
            </a:r>
            <a:r>
              <a:rPr lang="en-US" dirty="0" err="1">
                <a:latin typeface="Roboto Medium"/>
                <a:cs typeface="Times New Roman" panose="02020603050405020304" pitchFamily="18" charset="0"/>
              </a:rPr>
              <a:t>sh</a:t>
            </a:r>
            <a:r>
              <a:rPr lang="en-US" dirty="0">
                <a:latin typeface="Roboto Medium"/>
                <a:cs typeface="Times New Roman" panose="02020603050405020304" pitchFamily="18" charset="0"/>
              </a:rPr>
              <a:t> and /</a:t>
            </a:r>
            <a:r>
              <a:rPr lang="en-US" dirty="0" err="1">
                <a:latin typeface="Roboto Medium"/>
                <a:cs typeface="Times New Roman" panose="02020603050405020304" pitchFamily="18" charset="0"/>
              </a:rPr>
              <a:t>sbin</a:t>
            </a:r>
            <a:r>
              <a:rPr lang="en-US" dirty="0">
                <a:latin typeface="Roboto Medium"/>
                <a:cs typeface="Times New Roman" panose="02020603050405020304" pitchFamily="18" charset="0"/>
              </a:rPr>
              <a:t>/sh.</a:t>
            </a:r>
          </a:p>
          <a:p>
            <a:pPr marL="2065338" lvl="1" indent="-547688" algn="just">
              <a:lnSpc>
                <a:spcPct val="150000"/>
              </a:lnSpc>
              <a:buFont typeface="Wingdings" panose="05000000000000000000" pitchFamily="2" charset="2"/>
              <a:buChar char="§"/>
            </a:pPr>
            <a:r>
              <a:rPr lang="en-US" dirty="0">
                <a:latin typeface="Roboto Medium"/>
                <a:cs typeface="Times New Roman" panose="02020603050405020304" pitchFamily="18" charset="0"/>
              </a:rPr>
              <a:t>Non-root user default prompt is $.</a:t>
            </a:r>
          </a:p>
          <a:p>
            <a:pPr marL="2065338" lvl="1" indent="-547688" algn="just">
              <a:lnSpc>
                <a:spcPct val="150000"/>
              </a:lnSpc>
              <a:buFont typeface="Wingdings" panose="05000000000000000000" pitchFamily="2" charset="2"/>
              <a:buChar char="§"/>
            </a:pPr>
            <a:r>
              <a:rPr lang="en-US" dirty="0">
                <a:latin typeface="Roboto Medium"/>
                <a:cs typeface="Times New Roman" panose="02020603050405020304" pitchFamily="18" charset="0"/>
              </a:rPr>
              <a:t>Root user default prompt is #.</a:t>
            </a:r>
          </a:p>
        </p:txBody>
      </p:sp>
    </p:spTree>
    <p:extLst>
      <p:ext uri="{BB962C8B-B14F-4D97-AF65-F5344CB8AC3E}">
        <p14:creationId xmlns:p14="http://schemas.microsoft.com/office/powerpoint/2010/main" val="214449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481" y="474943"/>
            <a:ext cx="3432719" cy="1005842"/>
          </a:xfrm>
        </p:spPr>
        <p:txBody>
          <a:bodyPr/>
          <a:lstStyle/>
          <a:p>
            <a:r>
              <a:rPr lang="en-US" b="1" dirty="0">
                <a:latin typeface="Roboto Medium"/>
                <a:cs typeface="Times New Roman" panose="02020603050405020304" pitchFamily="18" charset="0"/>
              </a:rPr>
              <a:t>The C Shell</a:t>
            </a:r>
            <a:endParaRPr lang="en-IN" dirty="0">
              <a:latin typeface="Roboto Medium"/>
            </a:endParaRPr>
          </a:p>
        </p:txBody>
      </p:sp>
      <p:sp>
        <p:nvSpPr>
          <p:cNvPr id="3" name="Text Placeholder 2"/>
          <p:cNvSpPr>
            <a:spLocks noGrp="1"/>
          </p:cNvSpPr>
          <p:nvPr>
            <p:ph type="body" sz="quarter" idx="17"/>
          </p:nvPr>
        </p:nvSpPr>
        <p:spPr>
          <a:xfrm>
            <a:off x="834481" y="1752600"/>
            <a:ext cx="12961441" cy="5184576"/>
          </a:xfrm>
        </p:spPr>
        <p:txBody>
          <a:bodyPr/>
          <a:lstStyle/>
          <a:p>
            <a:pPr marL="0" indent="0" algn="just">
              <a:lnSpc>
                <a:spcPct val="150000"/>
              </a:lnSpc>
              <a:buNone/>
            </a:pPr>
            <a:r>
              <a:rPr lang="en-US" dirty="0">
                <a:latin typeface="Roboto Medium"/>
                <a:cs typeface="Times New Roman" panose="02020603050405020304" pitchFamily="18" charset="0"/>
              </a:rPr>
              <a:t>The C shell (</a:t>
            </a:r>
            <a:r>
              <a:rPr lang="en-US" dirty="0" err="1">
                <a:latin typeface="Roboto Medium"/>
                <a:cs typeface="Times New Roman" panose="02020603050405020304" pitchFamily="18" charset="0"/>
              </a:rPr>
              <a:t>csh</a:t>
            </a:r>
            <a:r>
              <a:rPr lang="en-US" dirty="0">
                <a:latin typeface="Roboto Medium"/>
                <a:cs typeface="Times New Roman" panose="02020603050405020304" pitchFamily="18" charset="0"/>
              </a:rPr>
              <a:t>):</a:t>
            </a:r>
          </a:p>
          <a:p>
            <a:pPr lvl="1" algn="just">
              <a:lnSpc>
                <a:spcPct val="150000"/>
              </a:lnSpc>
              <a:buFont typeface="Arial" panose="020B0604020202020204" pitchFamily="34" charset="0"/>
              <a:buChar char="•"/>
            </a:pPr>
            <a:r>
              <a:rPr lang="en-US" dirty="0">
                <a:latin typeface="Roboto Medium"/>
                <a:cs typeface="Times New Roman" panose="02020603050405020304" pitchFamily="18" charset="0"/>
              </a:rPr>
              <a:t>Is a UNIX enhancement written by Bill Joy at the University of California at Berkeley.</a:t>
            </a:r>
          </a:p>
          <a:p>
            <a:pPr lvl="1" algn="just">
              <a:lnSpc>
                <a:spcPct val="150000"/>
              </a:lnSpc>
              <a:buFont typeface="Arial" panose="020B0604020202020204" pitchFamily="34" charset="0"/>
              <a:buChar char="•"/>
            </a:pPr>
            <a:r>
              <a:rPr lang="en-US" dirty="0">
                <a:latin typeface="Roboto Medium"/>
                <a:cs typeface="Times New Roman" panose="02020603050405020304" pitchFamily="18" charset="0"/>
              </a:rPr>
              <a:t>Incorporated features for interactive use, such as aliases and command history.</a:t>
            </a:r>
          </a:p>
          <a:p>
            <a:pPr lvl="1" algn="just">
              <a:lnSpc>
                <a:spcPct val="150000"/>
              </a:lnSpc>
              <a:buFont typeface="Arial" panose="020B0604020202020204" pitchFamily="34" charset="0"/>
              <a:buChar char="•"/>
            </a:pPr>
            <a:r>
              <a:rPr lang="en-US" dirty="0">
                <a:latin typeface="Roboto Medium"/>
                <a:cs typeface="Times New Roman" panose="02020603050405020304" pitchFamily="18" charset="0"/>
              </a:rPr>
              <a:t>Includes convenient programming features, such as built-in arithmetic and a C-like expression syntax.</a:t>
            </a:r>
          </a:p>
          <a:p>
            <a:pPr algn="just">
              <a:lnSpc>
                <a:spcPct val="150000"/>
              </a:lnSpc>
            </a:pPr>
            <a:endParaRPr lang="en-US" dirty="0">
              <a:latin typeface="Roboto Medium"/>
              <a:cs typeface="Times New Roman" panose="02020603050405020304" pitchFamily="18" charset="0"/>
            </a:endParaRPr>
          </a:p>
          <a:p>
            <a:pPr algn="just">
              <a:lnSpc>
                <a:spcPct val="150000"/>
              </a:lnSpc>
            </a:pPr>
            <a:endParaRPr lang="en-IN" dirty="0">
              <a:latin typeface="Roboto Medium"/>
            </a:endParaRPr>
          </a:p>
        </p:txBody>
      </p:sp>
    </p:spTree>
    <p:extLst>
      <p:ext uri="{BB962C8B-B14F-4D97-AF65-F5344CB8AC3E}">
        <p14:creationId xmlns:p14="http://schemas.microsoft.com/office/powerpoint/2010/main" val="25779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834481" y="1676400"/>
            <a:ext cx="10973952" cy="268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sz="2900" dirty="0">
                <a:latin typeface="Roboto Medium"/>
                <a:cs typeface="Times New Roman" panose="02020603050405020304" pitchFamily="18" charset="0"/>
              </a:rPr>
              <a:t>For the C shell the:</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Command full-path name is /bin/</a:t>
            </a:r>
            <a:r>
              <a:rPr lang="en-US" sz="2900" dirty="0" err="1">
                <a:latin typeface="Roboto Medium"/>
                <a:cs typeface="Times New Roman" panose="02020603050405020304" pitchFamily="18" charset="0"/>
              </a:rPr>
              <a:t>csh</a:t>
            </a:r>
            <a:r>
              <a:rPr lang="en-US" sz="2900" dirty="0">
                <a:latin typeface="Roboto Medium"/>
                <a:cs typeface="Times New Roman" panose="02020603050405020304" pitchFamily="18" charset="0"/>
              </a:rPr>
              <a:t>.</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Non-root user default prompt is hostname %.</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Root user default prompt is hostname #.</a:t>
            </a:r>
          </a:p>
        </p:txBody>
      </p:sp>
      <p:sp>
        <p:nvSpPr>
          <p:cNvPr id="2" name="Title 1"/>
          <p:cNvSpPr>
            <a:spLocks noGrp="1"/>
          </p:cNvSpPr>
          <p:nvPr>
            <p:ph type="title"/>
          </p:nvPr>
        </p:nvSpPr>
        <p:spPr>
          <a:xfrm>
            <a:off x="834481" y="474943"/>
            <a:ext cx="3432719" cy="1005842"/>
          </a:xfrm>
        </p:spPr>
        <p:txBody>
          <a:bodyPr/>
          <a:lstStyle/>
          <a:p>
            <a:r>
              <a:rPr lang="en-US" b="1" dirty="0">
                <a:latin typeface="Roboto Medium"/>
                <a:cs typeface="Times New Roman" panose="02020603050405020304" pitchFamily="18" charset="0"/>
              </a:rPr>
              <a:t>The C Shell</a:t>
            </a:r>
            <a:endParaRPr lang="en-IN" dirty="0">
              <a:latin typeface="Roboto Medium"/>
            </a:endParaRPr>
          </a:p>
        </p:txBody>
      </p:sp>
    </p:spTree>
    <p:extLst>
      <p:ext uri="{BB962C8B-B14F-4D97-AF65-F5344CB8AC3E}">
        <p14:creationId xmlns:p14="http://schemas.microsoft.com/office/powerpoint/2010/main" val="210198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1295400" y="1686778"/>
            <a:ext cx="12116952" cy="678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sz="2900" dirty="0">
                <a:latin typeface="Roboto Medium"/>
                <a:cs typeface="Times New Roman" panose="02020603050405020304" pitchFamily="18" charset="0"/>
              </a:rPr>
              <a:t>The </a:t>
            </a:r>
            <a:r>
              <a:rPr lang="en-US" sz="2900" dirty="0" err="1">
                <a:latin typeface="Roboto Medium"/>
                <a:cs typeface="Times New Roman" panose="02020603050405020304" pitchFamily="18" charset="0"/>
              </a:rPr>
              <a:t>Korn</a:t>
            </a:r>
            <a:r>
              <a:rPr lang="en-US" sz="2900" dirty="0">
                <a:latin typeface="Roboto Medium"/>
                <a:cs typeface="Times New Roman" panose="02020603050405020304" pitchFamily="18" charset="0"/>
              </a:rPr>
              <a:t> shell (</a:t>
            </a:r>
            <a:r>
              <a:rPr lang="en-US" sz="2900" dirty="0" err="1">
                <a:latin typeface="Roboto Medium"/>
                <a:cs typeface="Times New Roman" panose="02020603050405020304" pitchFamily="18" charset="0"/>
              </a:rPr>
              <a:t>ksh</a:t>
            </a:r>
            <a:r>
              <a:rPr lang="en-US" sz="2900" dirty="0">
                <a:latin typeface="Roboto Medium"/>
                <a:cs typeface="Times New Roman" panose="02020603050405020304" pitchFamily="18" charset="0"/>
              </a:rPr>
              <a:t>):</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Was written by David </a:t>
            </a:r>
            <a:r>
              <a:rPr lang="en-US" sz="2900" dirty="0" err="1">
                <a:latin typeface="Roboto Medium"/>
                <a:cs typeface="Times New Roman" panose="02020603050405020304" pitchFamily="18" charset="0"/>
              </a:rPr>
              <a:t>Korn</a:t>
            </a:r>
            <a:r>
              <a:rPr lang="en-US" sz="2900" dirty="0">
                <a:latin typeface="Roboto Medium"/>
                <a:cs typeface="Times New Roman" panose="02020603050405020304" pitchFamily="18" charset="0"/>
              </a:rPr>
              <a:t> at AT&amp;T Bell Labs</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Is a superset of the Bourne shell.</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Supports everything in the Bourne shell.</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Has interactive features comparable to those in the C shell.</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Includes convenient programming features like built-in arithmetic and C-like arrays, functions, and string-manipulation facilities.</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Is faster than the C shell.</a:t>
            </a:r>
          </a:p>
          <a:p>
            <a:pPr lvl="1" algn="just">
              <a:lnSpc>
                <a:spcPct val="150000"/>
              </a:lnSpc>
              <a:buFont typeface="Arial" panose="020B0604020202020204" pitchFamily="34" charset="0"/>
              <a:buChar char="•"/>
            </a:pPr>
            <a:r>
              <a:rPr lang="en-US" sz="2900" dirty="0">
                <a:latin typeface="Roboto Medium"/>
                <a:cs typeface="Times New Roman" panose="02020603050405020304" pitchFamily="18" charset="0"/>
              </a:rPr>
              <a:t>Runs scripts written for the Bourne shell.</a:t>
            </a:r>
          </a:p>
          <a:p>
            <a:pPr algn="just">
              <a:lnSpc>
                <a:spcPct val="150000"/>
              </a:lnSpc>
            </a:pPr>
            <a:endParaRPr lang="en-US" sz="2900" dirty="0">
              <a:latin typeface="Roboto Medium"/>
              <a:cs typeface="Times New Roman" panose="02020603050405020304" pitchFamily="18" charset="0"/>
            </a:endParaRPr>
          </a:p>
        </p:txBody>
      </p:sp>
      <p:sp>
        <p:nvSpPr>
          <p:cNvPr id="2" name="Title 1"/>
          <p:cNvSpPr>
            <a:spLocks noGrp="1"/>
          </p:cNvSpPr>
          <p:nvPr>
            <p:ph type="title"/>
          </p:nvPr>
        </p:nvSpPr>
        <p:spPr/>
        <p:txBody>
          <a:bodyPr/>
          <a:lstStyle/>
          <a:p>
            <a:r>
              <a:rPr lang="en-US" b="1" dirty="0">
                <a:latin typeface="Roboto Medium"/>
                <a:cs typeface="Times New Roman" panose="02020603050405020304" pitchFamily="18" charset="0"/>
              </a:rPr>
              <a:t>The </a:t>
            </a:r>
            <a:r>
              <a:rPr lang="en-US" b="1" dirty="0" err="1">
                <a:latin typeface="Roboto Medium"/>
                <a:cs typeface="Times New Roman" panose="02020603050405020304" pitchFamily="18" charset="0"/>
              </a:rPr>
              <a:t>Korn</a:t>
            </a:r>
            <a:r>
              <a:rPr lang="en-US" b="1" dirty="0">
                <a:latin typeface="Roboto Medium"/>
                <a:cs typeface="Times New Roman" panose="02020603050405020304" pitchFamily="18" charset="0"/>
              </a:rPr>
              <a:t> Shell</a:t>
            </a:r>
            <a:endParaRPr lang="en-IN" dirty="0">
              <a:latin typeface="Roboto Medium"/>
            </a:endParaRPr>
          </a:p>
        </p:txBody>
      </p:sp>
    </p:spTree>
    <p:extLst>
      <p:ext uri="{BB962C8B-B14F-4D97-AF65-F5344CB8AC3E}">
        <p14:creationId xmlns:p14="http://schemas.microsoft.com/office/powerpoint/2010/main" val="84851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834480" y="1686778"/>
            <a:ext cx="12577871"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sz="2900" dirty="0">
                <a:latin typeface="Roboto Medium"/>
                <a:cs typeface="Times New Roman" panose="02020603050405020304" pitchFamily="18" charset="0"/>
              </a:rPr>
              <a:t>For the </a:t>
            </a:r>
            <a:r>
              <a:rPr lang="en-US" sz="2900" dirty="0" err="1">
                <a:latin typeface="Roboto Medium"/>
                <a:cs typeface="Times New Roman" panose="02020603050405020304" pitchFamily="18" charset="0"/>
              </a:rPr>
              <a:t>Korn</a:t>
            </a:r>
            <a:r>
              <a:rPr lang="en-US" sz="2900" dirty="0">
                <a:latin typeface="Roboto Medium"/>
                <a:cs typeface="Times New Roman" panose="02020603050405020304" pitchFamily="18" charset="0"/>
              </a:rPr>
              <a:t> shell the:</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Command full-path name is /bin/</a:t>
            </a:r>
            <a:r>
              <a:rPr lang="en-US" sz="2900" dirty="0" err="1">
                <a:latin typeface="Roboto Medium"/>
                <a:cs typeface="Times New Roman" panose="02020603050405020304" pitchFamily="18" charset="0"/>
              </a:rPr>
              <a:t>ksh</a:t>
            </a:r>
            <a:r>
              <a:rPr lang="en-US" sz="2900" dirty="0">
                <a:latin typeface="Roboto Medium"/>
                <a:cs typeface="Times New Roman" panose="02020603050405020304" pitchFamily="18" charset="0"/>
              </a:rPr>
              <a:t>.</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Non-root user default prompt is $.</a:t>
            </a:r>
          </a:p>
          <a:p>
            <a:pPr lvl="1">
              <a:lnSpc>
                <a:spcPct val="150000"/>
              </a:lnSpc>
              <a:buFont typeface="Arial" panose="020B0604020202020204" pitchFamily="34" charset="0"/>
              <a:buChar char="•"/>
            </a:pPr>
            <a:r>
              <a:rPr lang="en-US" sz="2900" dirty="0">
                <a:latin typeface="Roboto Medium"/>
                <a:cs typeface="Times New Roman" panose="02020603050405020304" pitchFamily="18" charset="0"/>
              </a:rPr>
              <a:t>Root user default prompt is #.</a:t>
            </a:r>
          </a:p>
        </p:txBody>
      </p:sp>
      <p:sp>
        <p:nvSpPr>
          <p:cNvPr id="2" name="Title 1"/>
          <p:cNvSpPr>
            <a:spLocks noGrp="1"/>
          </p:cNvSpPr>
          <p:nvPr>
            <p:ph type="title"/>
          </p:nvPr>
        </p:nvSpPr>
        <p:spPr/>
        <p:txBody>
          <a:bodyPr/>
          <a:lstStyle/>
          <a:p>
            <a:r>
              <a:rPr lang="en-US" b="1" dirty="0">
                <a:latin typeface="Roboto Medium"/>
                <a:cs typeface="Times New Roman" panose="02020603050405020304" pitchFamily="18" charset="0"/>
              </a:rPr>
              <a:t>The </a:t>
            </a:r>
            <a:r>
              <a:rPr lang="en-US" b="1" dirty="0" err="1">
                <a:latin typeface="Roboto Medium"/>
                <a:cs typeface="Times New Roman" panose="02020603050405020304" pitchFamily="18" charset="0"/>
              </a:rPr>
              <a:t>Korn</a:t>
            </a:r>
            <a:r>
              <a:rPr lang="en-US" b="1" dirty="0">
                <a:latin typeface="Roboto Medium"/>
                <a:cs typeface="Times New Roman" panose="02020603050405020304" pitchFamily="18" charset="0"/>
              </a:rPr>
              <a:t> Shell</a:t>
            </a:r>
            <a:endParaRPr lang="en-IN" dirty="0">
              <a:latin typeface="Roboto Medium"/>
            </a:endParaRPr>
          </a:p>
        </p:txBody>
      </p:sp>
    </p:spTree>
    <p:extLst>
      <p:ext uri="{BB962C8B-B14F-4D97-AF65-F5344CB8AC3E}">
        <p14:creationId xmlns:p14="http://schemas.microsoft.com/office/powerpoint/2010/main" val="249945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685800" y="1905000"/>
            <a:ext cx="13110120" cy="402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sz="2900" b="1" dirty="0">
                <a:latin typeface="Roboto Medium"/>
                <a:cs typeface="Times New Roman" panose="02020603050405020304" pitchFamily="18" charset="0"/>
              </a:rPr>
              <a:t>The GNU Bourne-Again shell (bash):</a:t>
            </a:r>
          </a:p>
          <a:p>
            <a:pPr>
              <a:lnSpc>
                <a:spcPct val="150000"/>
              </a:lnSpc>
              <a:buFont typeface="Arial" panose="020B0604020202020204" pitchFamily="34" charset="0"/>
              <a:buChar char="•"/>
            </a:pPr>
            <a:r>
              <a:rPr lang="en-US" sz="2900" dirty="0">
                <a:latin typeface="Roboto Medium"/>
                <a:cs typeface="Times New Roman" panose="02020603050405020304" pitchFamily="18" charset="0"/>
              </a:rPr>
              <a:t>Is compatible to the Bourne shell.</a:t>
            </a:r>
          </a:p>
          <a:p>
            <a:pPr>
              <a:lnSpc>
                <a:spcPct val="150000"/>
              </a:lnSpc>
              <a:buFont typeface="Arial" panose="020B0604020202020204" pitchFamily="34" charset="0"/>
              <a:buChar char="•"/>
            </a:pPr>
            <a:r>
              <a:rPr lang="en-US" sz="2900" dirty="0">
                <a:latin typeface="Roboto Medium"/>
                <a:cs typeface="Times New Roman" panose="02020603050405020304" pitchFamily="18" charset="0"/>
              </a:rPr>
              <a:t>Incorporates useful features from the </a:t>
            </a:r>
            <a:r>
              <a:rPr lang="en-US" sz="2900" dirty="0" err="1">
                <a:latin typeface="Roboto Medium"/>
                <a:cs typeface="Times New Roman" panose="02020603050405020304" pitchFamily="18" charset="0"/>
              </a:rPr>
              <a:t>Korn</a:t>
            </a:r>
            <a:r>
              <a:rPr lang="en-US" sz="2900" dirty="0">
                <a:latin typeface="Roboto Medium"/>
                <a:cs typeface="Times New Roman" panose="02020603050405020304" pitchFamily="18" charset="0"/>
              </a:rPr>
              <a:t> and C shells.</a:t>
            </a:r>
          </a:p>
          <a:p>
            <a:pPr>
              <a:lnSpc>
                <a:spcPct val="150000"/>
              </a:lnSpc>
              <a:buFont typeface="Arial" panose="020B0604020202020204" pitchFamily="34" charset="0"/>
              <a:buChar char="•"/>
            </a:pPr>
            <a:r>
              <a:rPr lang="en-US" sz="2900" dirty="0">
                <a:latin typeface="Roboto Medium"/>
                <a:cs typeface="Times New Roman" panose="02020603050405020304" pitchFamily="18" charset="0"/>
              </a:rPr>
              <a:t>Has arrow keys that are automatically mapped for command recall and editing.</a:t>
            </a:r>
          </a:p>
          <a:p>
            <a:pPr>
              <a:lnSpc>
                <a:spcPct val="150000"/>
              </a:lnSpc>
            </a:pPr>
            <a:endParaRPr lang="en-US" sz="2900" dirty="0">
              <a:latin typeface="Roboto Medium"/>
              <a:cs typeface="Times New Roman" panose="02020603050405020304" pitchFamily="18" charset="0"/>
            </a:endParaRPr>
          </a:p>
        </p:txBody>
      </p:sp>
      <p:sp>
        <p:nvSpPr>
          <p:cNvPr id="2" name="Title 1"/>
          <p:cNvSpPr>
            <a:spLocks noGrp="1"/>
          </p:cNvSpPr>
          <p:nvPr>
            <p:ph type="title"/>
          </p:nvPr>
        </p:nvSpPr>
        <p:spPr>
          <a:xfrm>
            <a:off x="838200" y="533400"/>
            <a:ext cx="9528719" cy="1005842"/>
          </a:xfrm>
        </p:spPr>
        <p:txBody>
          <a:bodyPr/>
          <a:lstStyle/>
          <a:p>
            <a:r>
              <a:rPr lang="en-US" b="1" dirty="0">
                <a:latin typeface="Roboto Medium"/>
                <a:cs typeface="Times New Roman" panose="02020603050405020304" pitchFamily="18" charset="0"/>
              </a:rPr>
              <a:t>The GNU Bourne-Again Shell</a:t>
            </a:r>
            <a:endParaRPr lang="en-IN" dirty="0">
              <a:latin typeface="Roboto Medium"/>
            </a:endParaRPr>
          </a:p>
        </p:txBody>
      </p:sp>
    </p:spTree>
    <p:extLst>
      <p:ext uri="{BB962C8B-B14F-4D97-AF65-F5344CB8AC3E}">
        <p14:creationId xmlns:p14="http://schemas.microsoft.com/office/powerpoint/2010/main" val="1427295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800613" y="1828800"/>
            <a:ext cx="13110120" cy="61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sz="2900" b="1" dirty="0">
                <a:latin typeface="Roboto Medium"/>
                <a:cs typeface="Times New Roman" panose="02020603050405020304" pitchFamily="18" charset="0"/>
              </a:rPr>
              <a:t>For the GNU Bourne-Again shell the:</a:t>
            </a:r>
          </a:p>
          <a:p>
            <a:pPr algn="just">
              <a:lnSpc>
                <a:spcPct val="150000"/>
              </a:lnSpc>
              <a:buFont typeface="Arial" panose="020B0604020202020204" pitchFamily="34" charset="0"/>
              <a:buChar char="•"/>
            </a:pPr>
            <a:r>
              <a:rPr lang="en-US" sz="2900" dirty="0">
                <a:latin typeface="Roboto Medium"/>
                <a:cs typeface="Times New Roman" panose="02020603050405020304" pitchFamily="18" charset="0"/>
              </a:rPr>
              <a:t>Command full-path name is </a:t>
            </a:r>
            <a:r>
              <a:rPr lang="en-US" sz="2900" b="1" dirty="0">
                <a:latin typeface="Roboto Medium"/>
                <a:cs typeface="Times New Roman" panose="02020603050405020304" pitchFamily="18" charset="0"/>
              </a:rPr>
              <a:t>/bin/bash</a:t>
            </a:r>
            <a:r>
              <a:rPr lang="en-US" sz="2900" dirty="0">
                <a:latin typeface="Roboto Medium"/>
                <a:cs typeface="Times New Roman" panose="02020603050405020304" pitchFamily="18" charset="0"/>
              </a:rPr>
              <a:t>.</a:t>
            </a:r>
          </a:p>
          <a:p>
            <a:pPr algn="just">
              <a:lnSpc>
                <a:spcPct val="150000"/>
              </a:lnSpc>
              <a:buFont typeface="Arial" panose="020B0604020202020204" pitchFamily="34" charset="0"/>
              <a:buChar char="•"/>
            </a:pPr>
            <a:r>
              <a:rPr lang="en-US" sz="2900" dirty="0">
                <a:latin typeface="Roboto Medium"/>
                <a:cs typeface="Times New Roman" panose="02020603050405020304" pitchFamily="18" charset="0"/>
              </a:rPr>
              <a:t>Default prompt for a non-root user is </a:t>
            </a:r>
            <a:r>
              <a:rPr lang="en-US" sz="2900" b="1" dirty="0">
                <a:latin typeface="Roboto Medium"/>
                <a:cs typeface="Times New Roman" panose="02020603050405020304" pitchFamily="18" charset="0"/>
              </a:rPr>
              <a:t>bash-</a:t>
            </a:r>
            <a:r>
              <a:rPr lang="en-US" sz="2900" b="1" dirty="0" err="1">
                <a:latin typeface="Roboto Medium"/>
                <a:cs typeface="Times New Roman" panose="02020603050405020304" pitchFamily="18" charset="0"/>
              </a:rPr>
              <a:t>x.xx</a:t>
            </a:r>
            <a:r>
              <a:rPr lang="en-US" sz="2900" b="1" dirty="0">
                <a:latin typeface="Roboto Medium"/>
                <a:cs typeface="Times New Roman" panose="02020603050405020304" pitchFamily="18" charset="0"/>
              </a:rPr>
              <a:t>$</a:t>
            </a:r>
            <a:r>
              <a:rPr lang="en-US" sz="2900" dirty="0">
                <a:latin typeface="Roboto Medium"/>
                <a:cs typeface="Times New Roman" panose="02020603050405020304" pitchFamily="18" charset="0"/>
              </a:rPr>
              <a:t>. (Where </a:t>
            </a:r>
            <a:r>
              <a:rPr lang="en-US" sz="2900" dirty="0" err="1">
                <a:latin typeface="Roboto Medium"/>
                <a:cs typeface="Times New Roman" panose="02020603050405020304" pitchFamily="18" charset="0"/>
              </a:rPr>
              <a:t>x.xx</a:t>
            </a:r>
            <a:r>
              <a:rPr lang="en-US" sz="2900" dirty="0">
                <a:latin typeface="Roboto Medium"/>
                <a:cs typeface="Times New Roman" panose="02020603050405020304" pitchFamily="18" charset="0"/>
              </a:rPr>
              <a:t> indicates the shell version number. For example, bash-3.50$)</a:t>
            </a:r>
          </a:p>
          <a:p>
            <a:pPr algn="just">
              <a:lnSpc>
                <a:spcPct val="150000"/>
              </a:lnSpc>
              <a:buFont typeface="Arial" panose="020B0604020202020204" pitchFamily="34" charset="0"/>
              <a:buChar char="•"/>
            </a:pPr>
            <a:r>
              <a:rPr lang="en-US" sz="2900" dirty="0">
                <a:latin typeface="Roboto Medium"/>
                <a:cs typeface="Times New Roman" panose="02020603050405020304" pitchFamily="18" charset="0"/>
              </a:rPr>
              <a:t>Root user default prompt is </a:t>
            </a:r>
            <a:r>
              <a:rPr lang="en-US" sz="2900" b="1" dirty="0">
                <a:latin typeface="Roboto Medium"/>
                <a:cs typeface="Times New Roman" panose="02020603050405020304" pitchFamily="18" charset="0"/>
              </a:rPr>
              <a:t>bash-</a:t>
            </a:r>
            <a:r>
              <a:rPr lang="en-US" sz="2900" b="1" dirty="0" err="1">
                <a:latin typeface="Roboto Medium"/>
                <a:cs typeface="Times New Roman" panose="02020603050405020304" pitchFamily="18" charset="0"/>
              </a:rPr>
              <a:t>x.xx</a:t>
            </a:r>
            <a:r>
              <a:rPr lang="en-US" sz="2900" b="1" dirty="0">
                <a:latin typeface="Roboto Medium"/>
                <a:cs typeface="Times New Roman" panose="02020603050405020304" pitchFamily="18" charset="0"/>
              </a:rPr>
              <a:t>#</a:t>
            </a:r>
            <a:r>
              <a:rPr lang="en-US" sz="2900" dirty="0">
                <a:latin typeface="Roboto Medium"/>
                <a:cs typeface="Times New Roman" panose="02020603050405020304" pitchFamily="18" charset="0"/>
              </a:rPr>
              <a:t>. (Where </a:t>
            </a:r>
            <a:r>
              <a:rPr lang="en-US" sz="2900" dirty="0" err="1">
                <a:latin typeface="Roboto Medium"/>
                <a:cs typeface="Times New Roman" panose="02020603050405020304" pitchFamily="18" charset="0"/>
              </a:rPr>
              <a:t>x.xx</a:t>
            </a:r>
            <a:r>
              <a:rPr lang="en-US" sz="2900" dirty="0">
                <a:latin typeface="Roboto Medium"/>
                <a:cs typeface="Times New Roman" panose="02020603050405020304" pitchFamily="18" charset="0"/>
              </a:rPr>
              <a:t> indicates the shell version number. For example, bash-3.50$#)</a:t>
            </a:r>
          </a:p>
          <a:p>
            <a:pPr algn="just">
              <a:lnSpc>
                <a:spcPct val="150000"/>
              </a:lnSpc>
              <a:buFont typeface="Arial" panose="020B0604020202020204" pitchFamily="34" charset="0"/>
              <a:buChar char="•"/>
            </a:pPr>
            <a:endParaRPr lang="en-US" sz="2900" dirty="0">
              <a:latin typeface="Roboto Medium"/>
              <a:cs typeface="Times New Roman" panose="02020603050405020304" pitchFamily="18" charset="0"/>
            </a:endParaRPr>
          </a:p>
          <a:p>
            <a:pPr marL="0" lvl="1" algn="just">
              <a:lnSpc>
                <a:spcPct val="150000"/>
              </a:lnSpc>
              <a:buFont typeface="Arial" panose="020B0604020202020204" pitchFamily="34" charset="0"/>
              <a:buChar char="•"/>
            </a:pPr>
            <a:r>
              <a:rPr lang="en-US" sz="3120" b="1" dirty="0" err="1"/>
              <a:t>zsh</a:t>
            </a:r>
            <a:r>
              <a:rPr lang="en-US" sz="3120" b="1" dirty="0"/>
              <a:t> (Z Shell)</a:t>
            </a:r>
            <a:r>
              <a:rPr lang="en-US" sz="3120" dirty="0"/>
              <a:t> The Z Shell is an improved version of the bash shell.</a:t>
            </a:r>
          </a:p>
          <a:p>
            <a:pPr algn="just">
              <a:lnSpc>
                <a:spcPct val="150000"/>
              </a:lnSpc>
              <a:buFont typeface="Arial" panose="020B0604020202020204" pitchFamily="34" charset="0"/>
              <a:buChar char="•"/>
            </a:pPr>
            <a:endParaRPr lang="en-US" sz="2900" dirty="0">
              <a:latin typeface="Roboto Medium"/>
              <a:cs typeface="Times New Roman" panose="02020603050405020304" pitchFamily="18" charset="0"/>
            </a:endParaRPr>
          </a:p>
        </p:txBody>
      </p:sp>
      <p:sp>
        <p:nvSpPr>
          <p:cNvPr id="2" name="Title 1"/>
          <p:cNvSpPr>
            <a:spLocks noGrp="1"/>
          </p:cNvSpPr>
          <p:nvPr>
            <p:ph type="title"/>
          </p:nvPr>
        </p:nvSpPr>
        <p:spPr>
          <a:xfrm>
            <a:off x="834480" y="474943"/>
            <a:ext cx="9528719" cy="1005842"/>
          </a:xfrm>
        </p:spPr>
        <p:txBody>
          <a:bodyPr/>
          <a:lstStyle/>
          <a:p>
            <a:r>
              <a:rPr lang="en-US" b="1" dirty="0">
                <a:latin typeface="Roboto Medium"/>
                <a:cs typeface="Times New Roman" panose="02020603050405020304" pitchFamily="18" charset="0"/>
              </a:rPr>
              <a:t>The GNU Bourne-Again Shell</a:t>
            </a:r>
            <a:endParaRPr lang="en-IN" dirty="0">
              <a:latin typeface="Roboto Medium"/>
            </a:endParaRPr>
          </a:p>
        </p:txBody>
      </p:sp>
    </p:spTree>
    <p:extLst>
      <p:ext uri="{BB962C8B-B14F-4D97-AF65-F5344CB8AC3E}">
        <p14:creationId xmlns:p14="http://schemas.microsoft.com/office/powerpoint/2010/main" val="9522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 today’s class, we’ll discuss</a:t>
            </a:r>
          </a:p>
        </p:txBody>
      </p:sp>
      <p:sp>
        <p:nvSpPr>
          <p:cNvPr id="4" name="Text Placeholder 3"/>
          <p:cNvSpPr>
            <a:spLocks noGrp="1"/>
          </p:cNvSpPr>
          <p:nvPr>
            <p:ph type="body" sz="quarter" idx="17"/>
          </p:nvPr>
        </p:nvSpPr>
        <p:spPr>
          <a:xfrm>
            <a:off x="834481" y="1752600"/>
            <a:ext cx="12961441" cy="5184576"/>
          </a:xfrm>
        </p:spPr>
        <p:txBody>
          <a:bodyPr/>
          <a:lstStyle/>
          <a:p>
            <a:pPr>
              <a:buFont typeface="Arial" panose="020B0604020202020204" pitchFamily="34" charset="0"/>
              <a:buChar char="•"/>
            </a:pPr>
            <a:r>
              <a:rPr lang="en-IN" dirty="0"/>
              <a:t>SHELL</a:t>
            </a:r>
          </a:p>
          <a:p>
            <a:pPr>
              <a:buFont typeface="Arial" panose="020B0604020202020204" pitchFamily="34" charset="0"/>
              <a:buChar char="•"/>
            </a:pPr>
            <a:r>
              <a:rPr lang="en-IN" dirty="0"/>
              <a:t>KERNEL</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47663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826014" y="609600"/>
            <a:ext cx="7454312" cy="1005842"/>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Linux Command-Line Interface</a:t>
            </a:r>
          </a:p>
        </p:txBody>
      </p:sp>
      <p:sp>
        <p:nvSpPr>
          <p:cNvPr id="5124" name="Rectangle 3"/>
          <p:cNvSpPr>
            <a:spLocks noGrp="1" noChangeArrowheads="1"/>
          </p:cNvSpPr>
          <p:nvPr>
            <p:ph type="body" sz="quarter" idx="17"/>
          </p:nvPr>
        </p:nvSpPr>
        <p:spPr/>
        <p:txBody>
          <a:bodyPr lIns="108000" tIns="56160" rIns="108000" bIns="56160"/>
          <a:lstStyle/>
          <a:p>
            <a:pPr marL="409576" indent="-40957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Libraries</a:t>
            </a:r>
            <a:r>
              <a:rPr lang="en-US" dirty="0"/>
              <a:t> </a:t>
            </a:r>
            <a:r>
              <a:rPr lang="en-US" dirty="0" err="1"/>
              <a:t>Libraries</a:t>
            </a:r>
            <a:r>
              <a:rPr lang="en-US" dirty="0"/>
              <a:t> are pre-written code “pieces” that application programmers use in their programs. </a:t>
            </a:r>
          </a:p>
          <a:p>
            <a:pPr marL="409576" indent="-40957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Utilities</a:t>
            </a:r>
            <a:r>
              <a:rPr lang="en-US" dirty="0"/>
              <a:t> maintaining the file system, editing text files, managing running processes, and installing new software packages.</a:t>
            </a:r>
          </a:p>
          <a:p>
            <a:pPr marL="409576" indent="-40957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User Interface</a:t>
            </a:r>
            <a:r>
              <a:rPr lang="en-US" dirty="0"/>
              <a:t>  command-line interface (CLI) and a graphical user interface (GUI). </a:t>
            </a:r>
          </a:p>
        </p:txBody>
      </p:sp>
    </p:spTree>
    <p:extLst>
      <p:ext uri="{BB962C8B-B14F-4D97-AF65-F5344CB8AC3E}">
        <p14:creationId xmlns:p14="http://schemas.microsoft.com/office/powerpoint/2010/main" val="29433154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a:t>Linux Command-Line Interface..</a:t>
            </a:r>
          </a:p>
        </p:txBody>
      </p:sp>
      <p:sp>
        <p:nvSpPr>
          <p:cNvPr id="6148" name="Rectangle 3"/>
          <p:cNvSpPr>
            <a:spLocks noGrp="1" noChangeArrowheads="1"/>
          </p:cNvSpPr>
          <p:nvPr>
            <p:ph type="body" sz="quarter" idx="17"/>
          </p:nvPr>
        </p:nvSpPr>
        <p:spPr/>
        <p:txBody>
          <a:bodyPr lIns="108000" tIns="56160" rIns="108000" bIns="56160"/>
          <a:lstStyle/>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a:p>
        </p:txBody>
      </p:sp>
      <p:pic>
        <p:nvPicPr>
          <p:cNvPr id="61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00424"/>
            <a:ext cx="10659911" cy="353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8393386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480" y="474943"/>
            <a:ext cx="12348119" cy="1005842"/>
          </a:xfrm>
        </p:spPr>
        <p:txBody>
          <a:bodyPr/>
          <a:lstStyle/>
          <a:p>
            <a:r>
              <a:rPr lang="en-IN" dirty="0"/>
              <a:t>Running multiple command-line sessions within LINUX GUI</a:t>
            </a:r>
          </a:p>
        </p:txBody>
      </p:sp>
      <p:pic>
        <p:nvPicPr>
          <p:cNvPr id="717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706"/>
          <a:stretch/>
        </p:blipFill>
        <p:spPr bwMode="auto">
          <a:xfrm>
            <a:off x="1700105" y="1480784"/>
            <a:ext cx="12694557" cy="652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86789502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140"/>
          <a:stretch/>
        </p:blipFill>
        <p:spPr bwMode="auto">
          <a:xfrm>
            <a:off x="1981200" y="609600"/>
            <a:ext cx="11201400" cy="738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92404867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09080" y="761999"/>
            <a:ext cx="10842665" cy="1067697"/>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Commonly Used CLI Commands and Utilities</a:t>
            </a:r>
          </a:p>
        </p:txBody>
      </p:sp>
      <p:sp>
        <p:nvSpPr>
          <p:cNvPr id="9220" name="Rectangle 3"/>
          <p:cNvSpPr>
            <a:spLocks noGrp="1" noChangeArrowheads="1"/>
          </p:cNvSpPr>
          <p:nvPr>
            <p:ph type="body" sz="quarter" idx="17"/>
          </p:nvPr>
        </p:nvSpPr>
        <p:spPr>
          <a:xfrm>
            <a:off x="809081" y="1767842"/>
            <a:ext cx="12961441" cy="5184576"/>
          </a:xfrm>
        </p:spPr>
        <p:txBody>
          <a:bodyPr lIns="108000" tIns="56160" rIns="108000" bIns="56160"/>
          <a:lstStyle/>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 : denote root directory</a:t>
            </a:r>
          </a:p>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 denote current directory</a:t>
            </a:r>
          </a:p>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PATH :</a:t>
            </a:r>
          </a:p>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a:t>
            </a:r>
            <a:r>
              <a:rPr lang="en-US" b="1" dirty="0"/>
              <a:t>halt </a:t>
            </a:r>
            <a:r>
              <a:rPr lang="en-US" dirty="0"/>
              <a:t> This command shuts down the operating system, but can only be run by the root user.</a:t>
            </a:r>
          </a:p>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a:t>
            </a:r>
            <a:r>
              <a:rPr lang="en-US" b="1" dirty="0"/>
              <a:t>reboot</a:t>
            </a:r>
            <a:r>
              <a:rPr lang="en-US" dirty="0"/>
              <a:t>  This command shuts down and restarts the operating system. It also can only be run by root.</a:t>
            </a:r>
          </a:p>
          <a:p>
            <a:pPr marL="409576" indent="-409576" defTabSz="548640">
              <a:lnSpc>
                <a:spcPct val="90000"/>
              </a:lnSpc>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dirty="0"/>
          </a:p>
        </p:txBody>
      </p:sp>
      <p:sp>
        <p:nvSpPr>
          <p:cNvPr id="9218" name="Slide Number Placeholder 5"/>
          <p:cNvSpPr>
            <a:spLocks noGrp="1"/>
          </p:cNvSpPr>
          <p:nvPr>
            <p:ph type="sldNum" sz="quarter" idx="4294967295"/>
          </p:nvPr>
        </p:nvSpPr>
        <p:spPr>
          <a:xfrm>
            <a:off x="11217275" y="7494588"/>
            <a:ext cx="3413125" cy="571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891540" indent="-342900" eaLnBrk="0" hangingPunct="0">
              <a:defRPr>
                <a:solidFill>
                  <a:schemeClr val="tx1"/>
                </a:solidFill>
                <a:latin typeface="Arial" panose="020B0604020202020204" pitchFamily="34" charset="0"/>
              </a:defRPr>
            </a:lvl2pPr>
            <a:lvl3pPr marL="1371600" indent="-274320" eaLnBrk="0" hangingPunct="0">
              <a:defRPr>
                <a:solidFill>
                  <a:schemeClr val="tx1"/>
                </a:solidFill>
                <a:latin typeface="Arial" panose="020B0604020202020204" pitchFamily="34" charset="0"/>
              </a:defRPr>
            </a:lvl3pPr>
            <a:lvl4pPr marL="1920240" indent="-274320" eaLnBrk="0" hangingPunct="0">
              <a:defRPr>
                <a:solidFill>
                  <a:schemeClr val="tx1"/>
                </a:solidFill>
                <a:latin typeface="Arial" panose="020B0604020202020204" pitchFamily="34" charset="0"/>
              </a:defRPr>
            </a:lvl4pPr>
            <a:lvl5pPr marL="2468880" indent="-274320" eaLnBrk="0" hangingPunct="0">
              <a:defRPr>
                <a:solidFill>
                  <a:schemeClr val="tx1"/>
                </a:solidFill>
                <a:latin typeface="Arial" panose="020B0604020202020204" pitchFamily="34" charset="0"/>
              </a:defRPr>
            </a:lvl5pPr>
            <a:lvl6pPr marL="3017520" indent="-274320" eaLnBrk="0" fontAlgn="base" hangingPunct="0">
              <a:spcBef>
                <a:spcPct val="0"/>
              </a:spcBef>
              <a:spcAft>
                <a:spcPct val="0"/>
              </a:spcAft>
              <a:defRPr>
                <a:solidFill>
                  <a:schemeClr val="tx1"/>
                </a:solidFill>
                <a:latin typeface="Arial" panose="020B0604020202020204" pitchFamily="34" charset="0"/>
              </a:defRPr>
            </a:lvl6pPr>
            <a:lvl7pPr marL="3566160" indent="-274320" eaLnBrk="0" fontAlgn="base" hangingPunct="0">
              <a:spcBef>
                <a:spcPct val="0"/>
              </a:spcBef>
              <a:spcAft>
                <a:spcPct val="0"/>
              </a:spcAft>
              <a:defRPr>
                <a:solidFill>
                  <a:schemeClr val="tx1"/>
                </a:solidFill>
                <a:latin typeface="Arial" panose="020B0604020202020204" pitchFamily="34" charset="0"/>
              </a:defRPr>
            </a:lvl7pPr>
            <a:lvl8pPr marL="4114800" indent="-274320" eaLnBrk="0" fontAlgn="base" hangingPunct="0">
              <a:spcBef>
                <a:spcPct val="0"/>
              </a:spcBef>
              <a:spcAft>
                <a:spcPct val="0"/>
              </a:spcAft>
              <a:defRPr>
                <a:solidFill>
                  <a:schemeClr val="tx1"/>
                </a:solidFill>
                <a:latin typeface="Arial" panose="020B0604020202020204" pitchFamily="34" charset="0"/>
              </a:defRPr>
            </a:lvl8pPr>
            <a:lvl9pPr marL="4663440" indent="-27432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BDC80D-6D08-44C8-9E87-758FA0612276}" type="slidenum">
              <a:rPr lang="en-US"/>
              <a:pPr eaLnBrk="1" hangingPunct="1"/>
              <a:t>24</a:t>
            </a:fld>
            <a:endParaRPr lang="en-US"/>
          </a:p>
        </p:txBody>
      </p:sp>
    </p:spTree>
    <p:extLst>
      <p:ext uri="{BB962C8B-B14F-4D97-AF65-F5344CB8AC3E}">
        <p14:creationId xmlns:p14="http://schemas.microsoft.com/office/powerpoint/2010/main" val="370553890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34481" y="685800"/>
            <a:ext cx="7454312" cy="1005842"/>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Commonly Used CLI Commands </a:t>
            </a:r>
          </a:p>
        </p:txBody>
      </p:sp>
      <p:sp>
        <p:nvSpPr>
          <p:cNvPr id="10244" name="Rectangle 3"/>
          <p:cNvSpPr>
            <a:spLocks noGrp="1" noChangeArrowheads="1"/>
          </p:cNvSpPr>
          <p:nvPr>
            <p:ph type="body" sz="quarter" idx="17"/>
          </p:nvPr>
        </p:nvSpPr>
        <p:spPr/>
        <p:txBody>
          <a:bodyPr lIns="108000" tIns="56160" rIns="108000" bIns="56160"/>
          <a:lstStyle/>
          <a:p>
            <a:pPr marL="457200" indent="-457200" defTabSz="548640">
              <a:buFont typeface="Arial" panose="020B0604020202020204" pitchFamily="34" charset="0"/>
              <a:buChar char="•"/>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man: </a:t>
            </a:r>
            <a:r>
              <a:rPr lang="en-US" dirty="0"/>
              <a:t>is help command. Ex: man </a:t>
            </a:r>
            <a:r>
              <a:rPr lang="en-US" dirty="0" err="1"/>
              <a:t>ls</a:t>
            </a:r>
            <a:endParaRPr lang="en-US" dirty="0"/>
          </a:p>
          <a:p>
            <a:pPr marL="802006" lvl="1" indent="-39052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Press q to quit</a:t>
            </a:r>
          </a:p>
          <a:p>
            <a:pPr marL="802006" lvl="1" indent="-39052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/xyz to search string in man page</a:t>
            </a:r>
          </a:p>
          <a:p>
            <a:pPr marL="457200" indent="-457200" defTabSz="548640">
              <a:buFont typeface="Arial" panose="020B0604020202020204" pitchFamily="34" charset="0"/>
              <a:buChar char="•"/>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err="1"/>
              <a:t>pwd</a:t>
            </a:r>
            <a:r>
              <a:rPr lang="en-US" dirty="0"/>
              <a:t>: Display current Directory</a:t>
            </a:r>
          </a:p>
          <a:p>
            <a:pPr marL="409576" indent="-40957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dirty="0"/>
          </a:p>
        </p:txBody>
      </p:sp>
      <p:sp>
        <p:nvSpPr>
          <p:cNvPr id="10242" name="Slide Number Placeholder 5"/>
          <p:cNvSpPr>
            <a:spLocks noGrp="1"/>
          </p:cNvSpPr>
          <p:nvPr>
            <p:ph type="sldNum" sz="quarter" idx="4294967295"/>
          </p:nvPr>
        </p:nvSpPr>
        <p:spPr>
          <a:xfrm>
            <a:off x="11217275" y="7494588"/>
            <a:ext cx="3413125" cy="571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891540" indent="-342900" eaLnBrk="0" hangingPunct="0">
              <a:defRPr>
                <a:solidFill>
                  <a:schemeClr val="tx1"/>
                </a:solidFill>
                <a:latin typeface="Arial" panose="020B0604020202020204" pitchFamily="34" charset="0"/>
              </a:defRPr>
            </a:lvl2pPr>
            <a:lvl3pPr marL="1371600" indent="-274320" eaLnBrk="0" hangingPunct="0">
              <a:defRPr>
                <a:solidFill>
                  <a:schemeClr val="tx1"/>
                </a:solidFill>
                <a:latin typeface="Arial" panose="020B0604020202020204" pitchFamily="34" charset="0"/>
              </a:defRPr>
            </a:lvl3pPr>
            <a:lvl4pPr marL="1920240" indent="-274320" eaLnBrk="0" hangingPunct="0">
              <a:defRPr>
                <a:solidFill>
                  <a:schemeClr val="tx1"/>
                </a:solidFill>
                <a:latin typeface="Arial" panose="020B0604020202020204" pitchFamily="34" charset="0"/>
              </a:defRPr>
            </a:lvl4pPr>
            <a:lvl5pPr marL="2468880" indent="-274320" eaLnBrk="0" hangingPunct="0">
              <a:defRPr>
                <a:solidFill>
                  <a:schemeClr val="tx1"/>
                </a:solidFill>
                <a:latin typeface="Arial" panose="020B0604020202020204" pitchFamily="34" charset="0"/>
              </a:defRPr>
            </a:lvl5pPr>
            <a:lvl6pPr marL="3017520" indent="-274320" eaLnBrk="0" fontAlgn="base" hangingPunct="0">
              <a:spcBef>
                <a:spcPct val="0"/>
              </a:spcBef>
              <a:spcAft>
                <a:spcPct val="0"/>
              </a:spcAft>
              <a:defRPr>
                <a:solidFill>
                  <a:schemeClr val="tx1"/>
                </a:solidFill>
                <a:latin typeface="Arial" panose="020B0604020202020204" pitchFamily="34" charset="0"/>
              </a:defRPr>
            </a:lvl6pPr>
            <a:lvl7pPr marL="3566160" indent="-274320" eaLnBrk="0" fontAlgn="base" hangingPunct="0">
              <a:spcBef>
                <a:spcPct val="0"/>
              </a:spcBef>
              <a:spcAft>
                <a:spcPct val="0"/>
              </a:spcAft>
              <a:defRPr>
                <a:solidFill>
                  <a:schemeClr val="tx1"/>
                </a:solidFill>
                <a:latin typeface="Arial" panose="020B0604020202020204" pitchFamily="34" charset="0"/>
              </a:defRPr>
            </a:lvl7pPr>
            <a:lvl8pPr marL="4114800" indent="-274320" eaLnBrk="0" fontAlgn="base" hangingPunct="0">
              <a:spcBef>
                <a:spcPct val="0"/>
              </a:spcBef>
              <a:spcAft>
                <a:spcPct val="0"/>
              </a:spcAft>
              <a:defRPr>
                <a:solidFill>
                  <a:schemeClr val="tx1"/>
                </a:solidFill>
                <a:latin typeface="Arial" panose="020B0604020202020204" pitchFamily="34" charset="0"/>
              </a:defRPr>
            </a:lvl8pPr>
            <a:lvl9pPr marL="4663440" indent="-27432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C4126F-605D-494E-968C-0841A79F5099}" type="slidenum">
              <a:rPr lang="en-US"/>
              <a:pPr eaLnBrk="1" hangingPunct="1"/>
              <a:t>25</a:t>
            </a:fld>
            <a:endParaRPr lang="en-US"/>
          </a:p>
        </p:txBody>
      </p:sp>
    </p:spTree>
    <p:extLst>
      <p:ext uri="{BB962C8B-B14F-4D97-AF65-F5344CB8AC3E}">
        <p14:creationId xmlns:p14="http://schemas.microsoft.com/office/powerpoint/2010/main" val="8807251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b="1"/>
              <a:t>cd: </a:t>
            </a:r>
            <a:r>
              <a:rPr lang="en-US"/>
              <a:t>Changing Directories</a:t>
            </a:r>
          </a:p>
        </p:txBody>
      </p:sp>
      <p:sp>
        <p:nvSpPr>
          <p:cNvPr id="11267" name="Rectangle 3"/>
          <p:cNvSpPr>
            <a:spLocks noGrp="1" noChangeArrowheads="1"/>
          </p:cNvSpPr>
          <p:nvPr>
            <p:ph type="body" sz="quarter" idx="17"/>
          </p:nvPr>
        </p:nvSpPr>
        <p:spPr/>
        <p:txBody>
          <a:bodyPr/>
          <a:lstStyle/>
          <a:p>
            <a:pPr eaLnBrk="1" hangingPunct="1"/>
            <a:r>
              <a:rPr lang="en-US" dirty="0"/>
              <a:t>cd 				# go to home directory </a:t>
            </a:r>
          </a:p>
          <a:p>
            <a:pPr eaLnBrk="1" hangingPunct="1"/>
            <a:r>
              <a:rPr lang="en-US" dirty="0"/>
              <a:t>cd ~/papers 			# go to /home/user/papers </a:t>
            </a:r>
          </a:p>
          <a:p>
            <a:pPr eaLnBrk="1" hangingPunct="1"/>
            <a:r>
              <a:rPr lang="en-US" dirty="0"/>
              <a:t>cd ~</a:t>
            </a:r>
            <a:r>
              <a:rPr lang="en-US" dirty="0" err="1"/>
              <a:t>fred</a:t>
            </a:r>
            <a:r>
              <a:rPr lang="en-US" dirty="0"/>
              <a:t> 			# go to /home/</a:t>
            </a:r>
            <a:r>
              <a:rPr lang="en-US" dirty="0" err="1"/>
              <a:t>fred</a:t>
            </a:r>
            <a:r>
              <a:rPr lang="en-US" dirty="0"/>
              <a:t> </a:t>
            </a:r>
          </a:p>
          <a:p>
            <a:pPr eaLnBrk="1" hangingPunct="1"/>
            <a:r>
              <a:rPr lang="en-US" dirty="0"/>
              <a:t>cd </a:t>
            </a:r>
            <a:r>
              <a:rPr lang="en-US" dirty="0" err="1"/>
              <a:t>dir</a:t>
            </a:r>
            <a:r>
              <a:rPr lang="en-US" dirty="0"/>
              <a:t> 				# go to directory (relative) </a:t>
            </a:r>
          </a:p>
          <a:p>
            <a:pPr eaLnBrk="1" hangingPunct="1"/>
            <a:r>
              <a:rPr lang="en-US" dirty="0"/>
              <a:t>cd /dir1/dir2/dir3... 	# go to directory (absolute) </a:t>
            </a:r>
          </a:p>
          <a:p>
            <a:pPr eaLnBrk="1" hangingPunct="1"/>
            <a:r>
              <a:rPr lang="en-US" dirty="0"/>
              <a:t>cd .. 				# go to last directory you were in </a:t>
            </a:r>
          </a:p>
        </p:txBody>
      </p:sp>
    </p:spTree>
    <p:extLst>
      <p:ext uri="{BB962C8B-B14F-4D97-AF65-F5344CB8AC3E}">
        <p14:creationId xmlns:p14="http://schemas.microsoft.com/office/powerpoint/2010/main" val="903313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err="1"/>
              <a:t>cp</a:t>
            </a:r>
            <a:r>
              <a:rPr lang="en-US" dirty="0"/>
              <a:t>: copy file</a:t>
            </a:r>
          </a:p>
        </p:txBody>
      </p:sp>
      <p:sp>
        <p:nvSpPr>
          <p:cNvPr id="12291" name="Rectangle 3"/>
          <p:cNvSpPr>
            <a:spLocks noGrp="1" noChangeArrowheads="1"/>
          </p:cNvSpPr>
          <p:nvPr>
            <p:ph type="body" sz="quarter" idx="17"/>
          </p:nvPr>
        </p:nvSpPr>
        <p:spPr/>
        <p:txBody>
          <a:bodyPr/>
          <a:lstStyle/>
          <a:p>
            <a:pPr eaLnBrk="1" hangingPunct="1">
              <a:buFont typeface="Arial" panose="020B0604020202020204" pitchFamily="34" charset="0"/>
              <a:buChar char="•"/>
            </a:pPr>
            <a:r>
              <a:rPr lang="en-US" b="1" dirty="0" err="1"/>
              <a:t>cp</a:t>
            </a:r>
            <a:r>
              <a:rPr lang="en-US" dirty="0"/>
              <a:t> file1 file2 	# copy file1 to file2 </a:t>
            </a:r>
          </a:p>
          <a:p>
            <a:pPr eaLnBrk="1" hangingPunct="1">
              <a:buFont typeface="Arial" panose="020B0604020202020204" pitchFamily="34" charset="0"/>
              <a:buChar char="•"/>
            </a:pPr>
            <a:r>
              <a:rPr lang="en-US" b="1" dirty="0" err="1"/>
              <a:t>cp</a:t>
            </a:r>
            <a:r>
              <a:rPr lang="en-US" dirty="0"/>
              <a:t> file1 directory 	# copy file1 into directory</a:t>
            </a:r>
          </a:p>
          <a:p>
            <a:pPr eaLnBrk="1" hangingPunct="1">
              <a:buFont typeface="Arial" panose="020B0604020202020204" pitchFamily="34" charset="0"/>
              <a:buChar char="•"/>
            </a:pPr>
            <a:r>
              <a:rPr lang="en-US" b="1" dirty="0" err="1"/>
              <a:t>cp</a:t>
            </a:r>
            <a:r>
              <a:rPr lang="en-US" dirty="0"/>
              <a:t> file1 file2 file3 ... directory # copy files into directory </a:t>
            </a:r>
          </a:p>
          <a:p>
            <a:pPr eaLnBrk="1" hangingPunct="1">
              <a:buFont typeface="Arial" panose="020B0604020202020204" pitchFamily="34" charset="0"/>
              <a:buChar char="•"/>
            </a:pPr>
            <a:r>
              <a:rPr lang="en-US" b="1" dirty="0" err="1"/>
              <a:t>cp</a:t>
            </a:r>
            <a:r>
              <a:rPr lang="en-US" dirty="0"/>
              <a:t> -R dir1 dir2/	 # copy dir1 into dir2 including </a:t>
            </a:r>
            <a:r>
              <a:rPr lang="en-US" dirty="0" err="1"/>
              <a:t>subdirectries</a:t>
            </a:r>
            <a:r>
              <a:rPr lang="en-US" dirty="0"/>
              <a:t> </a:t>
            </a:r>
          </a:p>
        </p:txBody>
      </p:sp>
    </p:spTree>
    <p:extLst>
      <p:ext uri="{BB962C8B-B14F-4D97-AF65-F5344CB8AC3E}">
        <p14:creationId xmlns:p14="http://schemas.microsoft.com/office/powerpoint/2010/main" val="172791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34480" y="474943"/>
            <a:ext cx="10443119" cy="1005842"/>
          </a:xfrm>
        </p:spPr>
        <p:txBody>
          <a:bodyPr/>
          <a:lstStyle/>
          <a:p>
            <a:pPr eaLnBrk="1" hangingPunct="1"/>
            <a:r>
              <a:rPr lang="en-US" dirty="0"/>
              <a:t>Commonly Used CLI Commands</a:t>
            </a:r>
          </a:p>
        </p:txBody>
      </p:sp>
      <p:sp>
        <p:nvSpPr>
          <p:cNvPr id="13315" name="Rectangle 3"/>
          <p:cNvSpPr>
            <a:spLocks noGrp="1" noChangeArrowheads="1"/>
          </p:cNvSpPr>
          <p:nvPr>
            <p:ph type="body" sz="quarter" idx="17"/>
          </p:nvPr>
        </p:nvSpPr>
        <p:spPr>
          <a:xfrm>
            <a:off x="834481" y="2128723"/>
            <a:ext cx="12961441" cy="2290877"/>
          </a:xfrm>
        </p:spPr>
        <p:txBody>
          <a:bodyPr/>
          <a:lstStyle/>
          <a:p>
            <a:pPr marL="457200" indent="-457200" eaLnBrk="1" hangingPunct="1">
              <a:buFont typeface="Arial" panose="020B0604020202020204" pitchFamily="34" charset="0"/>
              <a:buChar char="•"/>
            </a:pPr>
            <a:r>
              <a:rPr lang="en-US" b="1" dirty="0"/>
              <a:t>date</a:t>
            </a:r>
            <a:r>
              <a:rPr lang="en-US" dirty="0"/>
              <a:t> - Shows current date </a:t>
            </a:r>
          </a:p>
          <a:p>
            <a:pPr eaLnBrk="1" hangingPunct="1">
              <a:buFont typeface="Wingdings" panose="05000000000000000000" pitchFamily="2" charset="2"/>
              <a:buNone/>
            </a:pPr>
            <a:r>
              <a:rPr lang="en-US" dirty="0"/>
              <a:t>		date Sat Aug 31 17:18:53 BST 2002 </a:t>
            </a:r>
          </a:p>
          <a:p>
            <a:pPr marL="457200" indent="-457200" eaLnBrk="1" hangingPunct="1">
              <a:buFont typeface="Arial" panose="020B0604020202020204" pitchFamily="34" charset="0"/>
              <a:buChar char="•"/>
            </a:pPr>
            <a:r>
              <a:rPr lang="en-US" b="1" dirty="0"/>
              <a:t>logout</a:t>
            </a:r>
            <a:r>
              <a:rPr lang="en-US" dirty="0"/>
              <a:t> - Closes the current shell. Also try ``exit''. </a:t>
            </a:r>
          </a:p>
          <a:p>
            <a:pPr eaLnBrk="1" hangingPunct="1"/>
            <a:endParaRPr lang="en-US" dirty="0"/>
          </a:p>
        </p:txBody>
      </p:sp>
    </p:spTree>
    <p:extLst>
      <p:ext uri="{BB962C8B-B14F-4D97-AF65-F5344CB8AC3E}">
        <p14:creationId xmlns:p14="http://schemas.microsoft.com/office/powerpoint/2010/main" val="2109659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b="1"/>
              <a:t>rm</a:t>
            </a:r>
            <a:r>
              <a:rPr lang="en-US"/>
              <a:t> - Delete (remove) files </a:t>
            </a:r>
          </a:p>
        </p:txBody>
      </p:sp>
      <p:sp>
        <p:nvSpPr>
          <p:cNvPr id="14339" name="Rectangle 3"/>
          <p:cNvSpPr>
            <a:spLocks noGrp="1" noChangeArrowheads="1"/>
          </p:cNvSpPr>
          <p:nvPr>
            <p:ph type="body" sz="quarter" idx="17"/>
          </p:nvPr>
        </p:nvSpPr>
        <p:spPr/>
        <p:txBody>
          <a:bodyPr/>
          <a:lstStyle/>
          <a:p>
            <a:pPr eaLnBrk="1" hangingPunct="1">
              <a:buFont typeface="Arial" panose="020B0604020202020204" pitchFamily="34" charset="0"/>
              <a:buChar char="•"/>
            </a:pPr>
            <a:r>
              <a:rPr lang="en-US" b="1" dirty="0" err="1"/>
              <a:t>rm</a:t>
            </a:r>
            <a:r>
              <a:rPr lang="en-US" b="1" dirty="0"/>
              <a:t> file1</a:t>
            </a:r>
            <a:r>
              <a:rPr lang="en-US" dirty="0"/>
              <a:t>		# delete a file (use -</a:t>
            </a:r>
            <a:r>
              <a:rPr lang="en-US" dirty="0" err="1"/>
              <a:t>i</a:t>
            </a:r>
            <a:r>
              <a:rPr lang="en-US" dirty="0"/>
              <a:t> to ask whether sure) </a:t>
            </a:r>
          </a:p>
          <a:p>
            <a:pPr eaLnBrk="1" hangingPunct="1">
              <a:buFont typeface="Arial" panose="020B0604020202020204" pitchFamily="34" charset="0"/>
              <a:buChar char="•"/>
            </a:pPr>
            <a:r>
              <a:rPr lang="en-US" b="1" dirty="0" err="1"/>
              <a:t>rm</a:t>
            </a:r>
            <a:r>
              <a:rPr lang="en-US" b="1" dirty="0"/>
              <a:t> -r dir1</a:t>
            </a:r>
            <a:r>
              <a:rPr lang="en-US" dirty="0"/>
              <a:t> 	# delete a directory and everything in it (CARE!) </a:t>
            </a:r>
          </a:p>
          <a:p>
            <a:pPr eaLnBrk="1" hangingPunct="1">
              <a:buFont typeface="Arial" panose="020B0604020202020204" pitchFamily="34" charset="0"/>
              <a:buChar char="•"/>
            </a:pPr>
            <a:r>
              <a:rPr lang="en-US" b="1" dirty="0" err="1"/>
              <a:t>rm</a:t>
            </a:r>
            <a:r>
              <a:rPr lang="en-US" b="1" dirty="0"/>
              <a:t> -</a:t>
            </a:r>
            <a:r>
              <a:rPr lang="en-US" b="1" dirty="0" err="1"/>
              <a:t>rf</a:t>
            </a:r>
            <a:r>
              <a:rPr lang="en-US" b="1" dirty="0"/>
              <a:t> dir1</a:t>
            </a:r>
            <a:r>
              <a:rPr lang="en-US" dirty="0"/>
              <a:t> 	# like above, but don't ask if we have a -</a:t>
            </a:r>
            <a:r>
              <a:rPr lang="en-US" dirty="0" err="1"/>
              <a:t>i</a:t>
            </a:r>
            <a:r>
              <a:rPr lang="en-US" dirty="0"/>
              <a:t> alias </a:t>
            </a:r>
          </a:p>
          <a:p>
            <a:pPr eaLnBrk="1" hangingPunct="1"/>
            <a:endParaRPr lang="en-US" dirty="0"/>
          </a:p>
        </p:txBody>
      </p:sp>
    </p:spTree>
    <p:extLst>
      <p:ext uri="{BB962C8B-B14F-4D97-AF65-F5344CB8AC3E}">
        <p14:creationId xmlns:p14="http://schemas.microsoft.com/office/powerpoint/2010/main" val="7738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6749" y="533400"/>
            <a:ext cx="1976452" cy="929642"/>
          </a:xfrm>
        </p:spPr>
        <p:txBody>
          <a:bodyPr/>
          <a:lstStyle/>
          <a:p>
            <a:pPr algn="ctr">
              <a:defRPr/>
            </a:pPr>
            <a:r>
              <a:rPr lang="en-US" b="1" dirty="0">
                <a:latin typeface="Roboto Medium"/>
                <a:cs typeface="Times New Roman" pitchFamily="18" charset="0"/>
              </a:rPr>
              <a:t>Shell</a:t>
            </a:r>
          </a:p>
        </p:txBody>
      </p:sp>
      <p:sp>
        <p:nvSpPr>
          <p:cNvPr id="5" name="Rectangle 4"/>
          <p:cNvSpPr/>
          <p:nvPr/>
        </p:nvSpPr>
        <p:spPr>
          <a:xfrm>
            <a:off x="792148" y="1981200"/>
            <a:ext cx="13258799" cy="2375971"/>
          </a:xfrm>
          <a:prstGeom prst="rect">
            <a:avLst/>
          </a:prstGeom>
        </p:spPr>
        <p:txBody>
          <a:bodyPr wrap="square">
            <a:spAutoFit/>
          </a:bodyPr>
          <a:lstStyle>
            <a:defPPr>
              <a:defRPr lang="en-GB"/>
            </a:defPPr>
            <a:lvl1pPr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1pPr>
            <a:lvl2pPr marL="742950" indent="-28575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2pPr>
            <a:lvl3pPr marL="11430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3pPr>
            <a:lvl4pPr marL="16002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4pPr>
            <a:lvl5pPr marL="20574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2860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7432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2004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6576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marL="457200" indent="-457200">
              <a:buFont typeface="Arial" panose="020B0604020202020204" pitchFamily="34" charset="0"/>
              <a:buChar char="•"/>
              <a:defRPr/>
            </a:pPr>
            <a:r>
              <a:rPr lang="en-US" sz="2800" dirty="0">
                <a:solidFill>
                  <a:schemeClr val="tx1"/>
                </a:solidFill>
                <a:latin typeface="Roboto Medium"/>
                <a:ea typeface="+mn-ea"/>
                <a:cs typeface="Times New Roman" pitchFamily="18" charset="0"/>
              </a:rPr>
              <a:t>A Shell is a program that provides an interface between a user and an operating system (OS) kernel. </a:t>
            </a:r>
          </a:p>
          <a:p>
            <a:pPr>
              <a:buFont typeface="Times New Roman" pitchFamily="16" charset="0"/>
              <a:buNone/>
              <a:defRPr/>
            </a:pPr>
            <a:endParaRPr lang="en-US" sz="2800" dirty="0">
              <a:solidFill>
                <a:schemeClr val="tx1"/>
              </a:solidFill>
              <a:latin typeface="Roboto Medium"/>
              <a:ea typeface="+mn-ea"/>
              <a:cs typeface="Times New Roman" pitchFamily="18" charset="0"/>
            </a:endParaRPr>
          </a:p>
          <a:p>
            <a:pPr marL="457200" indent="-457200">
              <a:buFont typeface="Arial" panose="020B0604020202020204" pitchFamily="34" charset="0"/>
              <a:buChar char="•"/>
              <a:defRPr/>
            </a:pPr>
            <a:r>
              <a:rPr lang="en-US" sz="2800" dirty="0">
                <a:solidFill>
                  <a:schemeClr val="tx1"/>
                </a:solidFill>
                <a:latin typeface="Roboto Medium"/>
                <a:ea typeface="+mn-ea"/>
                <a:cs typeface="Times New Roman" pitchFamily="18" charset="0"/>
              </a:rPr>
              <a:t>An OS starts a shell for each user when the user logs in or opens a terminal or console window.</a:t>
            </a:r>
          </a:p>
        </p:txBody>
      </p:sp>
    </p:spTree>
    <p:extLst>
      <p:ext uri="{BB962C8B-B14F-4D97-AF65-F5344CB8AC3E}">
        <p14:creationId xmlns:p14="http://schemas.microsoft.com/office/powerpoint/2010/main" val="192511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a:t>Commands…</a:t>
            </a:r>
          </a:p>
        </p:txBody>
      </p:sp>
      <p:sp>
        <p:nvSpPr>
          <p:cNvPr id="15364" name="Rectangle 3"/>
          <p:cNvSpPr>
            <a:spLocks noGrp="1" noChangeArrowheads="1"/>
          </p:cNvSpPr>
          <p:nvPr>
            <p:ph type="body" sz="quarter" idx="17"/>
          </p:nvPr>
        </p:nvSpPr>
        <p:spPr>
          <a:xfrm>
            <a:off x="685800" y="1752600"/>
            <a:ext cx="12961441" cy="5184576"/>
          </a:xfrm>
        </p:spPr>
        <p:txBody>
          <a:bodyPr lIns="108000" tIns="56160" rIns="108000" bIns="56160"/>
          <a:lstStyle/>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a:t>
            </a:r>
            <a:r>
              <a:rPr lang="en-US" b="1" dirty="0" err="1"/>
              <a:t>su</a:t>
            </a:r>
            <a:r>
              <a:rPr lang="en-US" b="1" dirty="0"/>
              <a:t> (switch user)</a:t>
            </a:r>
            <a:r>
              <a:rPr lang="en-US" dirty="0"/>
              <a:t> </a:t>
            </a:r>
          </a:p>
          <a:p>
            <a:pPr marL="982663" indent="-542925" algn="just" defTabSz="548640">
              <a:buFont typeface="Arial" panose="020B0604020202020204" pitchFamily="34" charset="0"/>
              <a:buChar char="•"/>
              <a:tabLst>
                <a:tab pos="1168400" algn="l"/>
                <a:tab pos="2190750" algn="l"/>
                <a:tab pos="3287713" algn="l"/>
                <a:tab pos="4384675" algn="l"/>
                <a:tab pos="5481638" algn="l"/>
                <a:tab pos="6578600" algn="l"/>
                <a:tab pos="7677150" algn="l"/>
                <a:tab pos="8774113" algn="l"/>
                <a:tab pos="9871075" algn="l"/>
                <a:tab pos="10968038" algn="l"/>
                <a:tab pos="12065000" algn="l"/>
              </a:tabLst>
            </a:pPr>
            <a:r>
              <a:rPr lang="en-US" dirty="0"/>
              <a:t>	This command switches the current user to a new user account. </a:t>
            </a:r>
          </a:p>
          <a:p>
            <a:pPr marL="982663" indent="-542925" algn="just" defTabSz="548640">
              <a:buFont typeface="Arial" panose="020B0604020202020204" pitchFamily="34" charset="0"/>
              <a:buChar char="•"/>
              <a:tabLst>
                <a:tab pos="1168400" algn="l"/>
                <a:tab pos="2190750" algn="l"/>
                <a:tab pos="3287713" algn="l"/>
                <a:tab pos="4384675" algn="l"/>
                <a:tab pos="5481638" algn="l"/>
                <a:tab pos="6578600" algn="l"/>
                <a:tab pos="7677150" algn="l"/>
                <a:tab pos="8774113" algn="l"/>
                <a:tab pos="9871075" algn="l"/>
                <a:tab pos="10968038" algn="l"/>
                <a:tab pos="12065000" algn="l"/>
              </a:tabLst>
            </a:pPr>
            <a:r>
              <a:rPr lang="en-US" dirty="0"/>
              <a:t>	This command is most frequently used to switch to the </a:t>
            </a:r>
            <a:r>
              <a:rPr lang="en-US" dirty="0" err="1"/>
              <a:t>superuser</a:t>
            </a:r>
            <a:r>
              <a:rPr lang="en-US" dirty="0"/>
              <a:t> root account. </a:t>
            </a:r>
          </a:p>
          <a:p>
            <a:pPr marL="982663" indent="-542925" algn="just" defTabSz="548640">
              <a:buFont typeface="Arial" panose="020B0604020202020204" pitchFamily="34" charset="0"/>
              <a:buChar char="•"/>
              <a:tabLst>
                <a:tab pos="1168400" algn="l"/>
                <a:tab pos="2190750" algn="l"/>
                <a:tab pos="3287713" algn="l"/>
                <a:tab pos="4384675" algn="l"/>
                <a:tab pos="5481638" algn="l"/>
                <a:tab pos="6578600" algn="l"/>
                <a:tab pos="7677150" algn="l"/>
                <a:tab pos="8774113" algn="l"/>
                <a:tab pos="9871075" algn="l"/>
                <a:tab pos="10968038" algn="l"/>
                <a:tab pos="12065000" algn="l"/>
              </a:tabLst>
            </a:pPr>
            <a:r>
              <a:rPr lang="en-US" dirty="0"/>
              <a:t>	In fact, if you don’t supply a username, this utility assumes that you want to change to the root account. </a:t>
            </a:r>
          </a:p>
          <a:p>
            <a:pPr marL="982663" indent="-542925" algn="just" defTabSz="548640">
              <a:buFont typeface="Arial" panose="020B0604020202020204" pitchFamily="34" charset="0"/>
              <a:buChar char="•"/>
              <a:tabLst>
                <a:tab pos="1168400" algn="l"/>
                <a:tab pos="2190750" algn="l"/>
                <a:tab pos="3287713" algn="l"/>
                <a:tab pos="4384675" algn="l"/>
                <a:tab pos="5481638" algn="l"/>
                <a:tab pos="6578600" algn="l"/>
                <a:tab pos="7677150" algn="l"/>
                <a:tab pos="8774113" algn="l"/>
                <a:tab pos="9871075" algn="l"/>
                <a:tab pos="10968038" algn="l"/>
                <a:tab pos="12065000" algn="l"/>
              </a:tabLst>
            </a:pPr>
            <a:r>
              <a:rPr lang="en-US" dirty="0"/>
              <a:t>	If you enter </a:t>
            </a:r>
            <a:r>
              <a:rPr lang="en-US" dirty="0" err="1"/>
              <a:t>su</a:t>
            </a:r>
            <a:r>
              <a:rPr lang="en-US" dirty="0"/>
              <a:t> -, then you will switch to the root user account and have all of root’s environment variables applied.</a:t>
            </a:r>
          </a:p>
        </p:txBody>
      </p:sp>
    </p:spTree>
    <p:extLst>
      <p:ext uri="{BB962C8B-B14F-4D97-AF65-F5344CB8AC3E}">
        <p14:creationId xmlns:p14="http://schemas.microsoft.com/office/powerpoint/2010/main" val="396189374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834481" y="685800"/>
            <a:ext cx="7454312" cy="1005842"/>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Commands…</a:t>
            </a:r>
          </a:p>
        </p:txBody>
      </p:sp>
      <p:sp>
        <p:nvSpPr>
          <p:cNvPr id="16388" name="Rectangle 3"/>
          <p:cNvSpPr>
            <a:spLocks noGrp="1" noChangeArrowheads="1"/>
          </p:cNvSpPr>
          <p:nvPr>
            <p:ph type="body" sz="quarter" idx="17"/>
          </p:nvPr>
        </p:nvSpPr>
        <p:spPr>
          <a:xfrm>
            <a:off x="1007937" y="2128723"/>
            <a:ext cx="12787985" cy="5184576"/>
          </a:xfrm>
        </p:spPr>
        <p:txBody>
          <a:bodyPr lIns="108000" tIns="56160" rIns="108000" bIns="56160"/>
          <a:lstStyle/>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env</a:t>
            </a:r>
            <a:r>
              <a:rPr lang="en-US" dirty="0"/>
              <a:t>  This command displays the environment variables for the currently logged-in user.</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echo</a:t>
            </a:r>
            <a:r>
              <a:rPr lang="en-US" dirty="0"/>
              <a:t>  This command is used to echo a line of text on the screen. It’s frequently used to display environment variables. </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Ex: echo $PATH</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b="1" dirty="0"/>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endParaRPr lang="en-US" b="1" dirty="0"/>
          </a:p>
        </p:txBody>
      </p:sp>
    </p:spTree>
    <p:extLst>
      <p:ext uri="{BB962C8B-B14F-4D97-AF65-F5344CB8AC3E}">
        <p14:creationId xmlns:p14="http://schemas.microsoft.com/office/powerpoint/2010/main" val="57727056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26014" y="533400"/>
            <a:ext cx="7454312" cy="1005842"/>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Commands…</a:t>
            </a:r>
          </a:p>
        </p:txBody>
      </p:sp>
      <p:sp>
        <p:nvSpPr>
          <p:cNvPr id="17412" name="Rectangle 3"/>
          <p:cNvSpPr>
            <a:spLocks noGrp="1" noChangeArrowheads="1"/>
          </p:cNvSpPr>
          <p:nvPr>
            <p:ph type="body" sz="quarter" idx="17"/>
          </p:nvPr>
        </p:nvSpPr>
        <p:spPr>
          <a:xfrm>
            <a:off x="826014" y="1539242"/>
            <a:ext cx="12961441" cy="5184576"/>
          </a:xfrm>
        </p:spPr>
        <p:txBody>
          <a:bodyPr lIns="108000" tIns="56160" rIns="108000" bIns="56160"/>
          <a:lstStyle/>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top</a:t>
            </a:r>
            <a:r>
              <a:rPr lang="en-US" dirty="0"/>
              <a:t>  This command is a very useful command that displays a list of all </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applications and processes </a:t>
            </a:r>
            <a:r>
              <a:rPr lang="en-US"/>
              <a:t>currently running </a:t>
            </a:r>
            <a:r>
              <a:rPr lang="en-US" dirty="0"/>
              <a:t>on the system.</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which</a:t>
            </a:r>
            <a:r>
              <a:rPr lang="en-US" dirty="0"/>
              <a:t>  This command is used to display the full path to a shell command or utility. </a:t>
            </a:r>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Ex: which </a:t>
            </a:r>
            <a:r>
              <a:rPr lang="en-US" dirty="0" err="1"/>
              <a:t>ls</a:t>
            </a:r>
            <a:endParaRPr lang="en-US" dirty="0"/>
          </a:p>
          <a:p>
            <a:pPr marL="409576" indent="-409576" defTabSz="548640">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It display: /bin/</a:t>
            </a:r>
            <a:r>
              <a:rPr lang="en-US" dirty="0" err="1"/>
              <a:t>ls</a:t>
            </a:r>
            <a:endParaRPr lang="en-US" dirty="0"/>
          </a:p>
        </p:txBody>
      </p:sp>
    </p:spTree>
    <p:extLst>
      <p:ext uri="{BB962C8B-B14F-4D97-AF65-F5344CB8AC3E}">
        <p14:creationId xmlns:p14="http://schemas.microsoft.com/office/powerpoint/2010/main" val="223373566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a:t>Commands…</a:t>
            </a:r>
          </a:p>
        </p:txBody>
      </p:sp>
      <p:sp>
        <p:nvSpPr>
          <p:cNvPr id="18436" name="Rectangle 3"/>
          <p:cNvSpPr>
            <a:spLocks noGrp="1" noChangeArrowheads="1"/>
          </p:cNvSpPr>
          <p:nvPr>
            <p:ph type="body" sz="quarter" idx="17"/>
          </p:nvPr>
        </p:nvSpPr>
        <p:spPr>
          <a:xfrm>
            <a:off x="800614" y="1480785"/>
            <a:ext cx="12961441" cy="5184576"/>
          </a:xfrm>
        </p:spPr>
        <p:txBody>
          <a:bodyPr lIns="108000" tIns="56160" rIns="108000" bIns="56160"/>
          <a:lstStyle/>
          <a:p>
            <a:pPr marL="409576" indent="-409576" defTabSz="548640">
              <a:lnSpc>
                <a:spcPct val="90000"/>
              </a:lnSpc>
              <a:spcBef>
                <a:spcPts val="780"/>
              </a:spcBef>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a:t>
            </a:r>
            <a:r>
              <a:rPr lang="en-US" b="1" dirty="0" err="1"/>
              <a:t>whoami</a:t>
            </a:r>
            <a:r>
              <a:rPr lang="en-US" dirty="0"/>
              <a:t>  This command displays the username of the currently logged-in user.</a:t>
            </a:r>
          </a:p>
          <a:p>
            <a:pPr marL="409576" indent="-409576" defTabSz="548640">
              <a:lnSpc>
                <a:spcPct val="90000"/>
              </a:lnSpc>
              <a:spcBef>
                <a:spcPts val="780"/>
              </a:spcBef>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dirty="0"/>
              <a:t>■ </a:t>
            </a:r>
            <a:r>
              <a:rPr lang="en-US" b="1" dirty="0" err="1"/>
              <a:t>netstat</a:t>
            </a:r>
            <a:r>
              <a:rPr lang="en-US" dirty="0"/>
              <a:t>  This command displays the status of the network, including current connections, routing tables, etc.</a:t>
            </a:r>
          </a:p>
          <a:p>
            <a:pPr marL="409576" indent="-409576" defTabSz="548640">
              <a:lnSpc>
                <a:spcPct val="90000"/>
              </a:lnSpc>
              <a:spcBef>
                <a:spcPts val="780"/>
              </a:spcBef>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a:t>
            </a:r>
            <a:r>
              <a:rPr lang="en-US" b="1" dirty="0"/>
              <a:t>route</a:t>
            </a:r>
            <a:r>
              <a:rPr lang="en-US" dirty="0"/>
              <a:t>  This command is used to view or manipulate the system’s routing table.</a:t>
            </a:r>
          </a:p>
          <a:p>
            <a:pPr marL="409576" indent="-409576" defTabSz="548640">
              <a:lnSpc>
                <a:spcPct val="90000"/>
              </a:lnSpc>
              <a:spcBef>
                <a:spcPts val="780"/>
              </a:spcBef>
              <a:buNone/>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dirty="0"/>
              <a:t>■ </a:t>
            </a:r>
            <a:r>
              <a:rPr lang="en-US" b="1" dirty="0" err="1"/>
              <a:t>ifconfig</a:t>
            </a:r>
            <a:r>
              <a:rPr lang="en-US" dirty="0"/>
              <a:t>  This command is used to manage network boards installed in the system. It can be used to display or modify your network board configuration parameters. </a:t>
            </a:r>
          </a:p>
        </p:txBody>
      </p:sp>
    </p:spTree>
    <p:extLst>
      <p:ext uri="{BB962C8B-B14F-4D97-AF65-F5344CB8AC3E}">
        <p14:creationId xmlns:p14="http://schemas.microsoft.com/office/powerpoint/2010/main" val="5199542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questions</a:t>
            </a:r>
          </a:p>
        </p:txBody>
      </p:sp>
      <p:pic>
        <p:nvPicPr>
          <p:cNvPr id="1946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5489"/>
          <a:stretch/>
        </p:blipFill>
        <p:spPr bwMode="auto">
          <a:xfrm>
            <a:off x="2377440" y="1447800"/>
            <a:ext cx="9875520" cy="590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74556010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834481" y="685800"/>
            <a:ext cx="7454312" cy="1005842"/>
          </a:xfrm>
        </p:spPr>
        <p:txBody>
          <a:bodyPr lIns="108000" tIns="56160" rIns="108000" bIns="56160" anchor="t"/>
          <a:lstStyle/>
          <a:p>
            <a:pPr defTabSz="548640">
              <a:tabLst>
                <a:tab pos="0" algn="l"/>
                <a:tab pos="1097280" algn="l"/>
                <a:tab pos="2194560" algn="l"/>
                <a:tab pos="3291840" algn="l"/>
                <a:tab pos="4389120" algn="l"/>
                <a:tab pos="5486400" algn="l"/>
                <a:tab pos="6583680" algn="l"/>
                <a:tab pos="7680960" algn="l"/>
                <a:tab pos="8778240" algn="l"/>
                <a:tab pos="9875520" algn="l"/>
                <a:tab pos="10972800" algn="l"/>
                <a:tab pos="12070080" algn="l"/>
              </a:tabLst>
            </a:pPr>
            <a:r>
              <a:rPr lang="en-US" dirty="0"/>
              <a:t>Linux Graphical User Interface </a:t>
            </a:r>
          </a:p>
        </p:txBody>
      </p:sp>
      <p:sp>
        <p:nvSpPr>
          <p:cNvPr id="20484" name="Rectangle 3"/>
          <p:cNvSpPr>
            <a:spLocks noGrp="1" noChangeArrowheads="1"/>
          </p:cNvSpPr>
          <p:nvPr>
            <p:ph type="body" sz="quarter" idx="17"/>
          </p:nvPr>
        </p:nvSpPr>
        <p:spPr/>
        <p:txBody>
          <a:bodyPr lIns="108000" tIns="56160" rIns="108000" bIns="56160"/>
          <a:lstStyle/>
          <a:p>
            <a:pPr marL="409576" indent="-409576" defTabSz="548640">
              <a:tabLst>
                <a:tab pos="1093470" algn="l"/>
                <a:tab pos="2190750" algn="l"/>
                <a:tab pos="3288030" algn="l"/>
                <a:tab pos="4385310" algn="l"/>
                <a:tab pos="5482590" algn="l"/>
                <a:tab pos="6579870" algn="l"/>
                <a:tab pos="7677150" algn="l"/>
                <a:tab pos="8774430" algn="l"/>
                <a:tab pos="9871710" algn="l"/>
                <a:tab pos="10968990" algn="l"/>
                <a:tab pos="12066270" algn="l"/>
              </a:tabLst>
            </a:pPr>
            <a:r>
              <a:rPr lang="en-US" b="1"/>
              <a:t>XFree86 project</a:t>
            </a:r>
            <a:r>
              <a:rPr lang="en-US"/>
              <a:t> developed a free windows system that provides a GUI on the Linux operating system. Using </a:t>
            </a:r>
            <a:r>
              <a:rPr lang="en-US" b="1"/>
              <a:t>X Windows</a:t>
            </a:r>
            <a:r>
              <a:rPr lang="en-US"/>
              <a:t> along with a window manager and a </a:t>
            </a:r>
            <a:r>
              <a:rPr lang="en-US" b="1"/>
              <a:t>desktop environment</a:t>
            </a:r>
            <a:r>
              <a:rPr lang="en-US"/>
              <a:t> (such as </a:t>
            </a:r>
            <a:r>
              <a:rPr lang="en-US" b="1"/>
              <a:t>GNOME</a:t>
            </a:r>
            <a:r>
              <a:rPr lang="en-US"/>
              <a:t> or </a:t>
            </a:r>
            <a:r>
              <a:rPr lang="en-US" b="1"/>
              <a:t>KDE</a:t>
            </a:r>
            <a:r>
              <a:rPr lang="en-US"/>
              <a:t>), users can interact with the Linux kernel using a mouse instead of the keyboard.</a:t>
            </a:r>
          </a:p>
        </p:txBody>
      </p:sp>
    </p:spTree>
    <p:extLst>
      <p:ext uri="{BB962C8B-B14F-4D97-AF65-F5344CB8AC3E}">
        <p14:creationId xmlns:p14="http://schemas.microsoft.com/office/powerpoint/2010/main" val="204484435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09081" y="546199"/>
            <a:ext cx="7454312" cy="1005842"/>
          </a:xfrm>
          <a:ln/>
        </p:spPr>
        <p:txBody>
          <a:bodyPr/>
          <a:lstStyle/>
          <a:p>
            <a:pPr hangingPunct="0">
              <a:lnSpc>
                <a:spcPct val="95000"/>
              </a:lnSpc>
              <a:buClr>
                <a:srgbClr val="000000"/>
              </a:buClr>
              <a:buSzPct val="45000"/>
            </a:pPr>
            <a:r>
              <a:rPr lang="en-GB" b="1" dirty="0">
                <a:latin typeface="Roboto Medium"/>
              </a:rPr>
              <a:t>Linux Commands</a:t>
            </a:r>
          </a:p>
        </p:txBody>
      </p:sp>
      <p:sp>
        <p:nvSpPr>
          <p:cNvPr id="62467" name="Rectangle 3"/>
          <p:cNvSpPr>
            <a:spLocks noGrp="1" noChangeArrowheads="1"/>
          </p:cNvSpPr>
          <p:nvPr>
            <p:ph type="body" sz="quarter" idx="17"/>
          </p:nvPr>
        </p:nvSpPr>
        <p:spPr/>
        <p:txBody>
          <a:bodyPr/>
          <a:lstStyle/>
          <a:p>
            <a:pPr>
              <a:lnSpc>
                <a:spcPct val="80000"/>
              </a:lnSpc>
              <a:spcBef>
                <a:spcPct val="20000"/>
              </a:spcBef>
              <a:spcAft>
                <a:spcPct val="0"/>
              </a:spcAft>
              <a:buClr>
                <a:srgbClr val="DF0587"/>
              </a:buClr>
              <a:buSzPct val="100000"/>
              <a:buFont typeface="Wingdings" panose="05000000000000000000" pitchFamily="2" charset="2"/>
              <a:buNone/>
            </a:pPr>
            <a:endParaRPr lang="en-US" sz="2880" b="1">
              <a:solidFill>
                <a:srgbClr val="000066"/>
              </a:solidFill>
              <a:latin typeface="Arial" panose="020B0604020202020204" pitchFamily="34" charset="0"/>
            </a:endParaRPr>
          </a:p>
          <a:p>
            <a:pPr>
              <a:lnSpc>
                <a:spcPct val="100000"/>
              </a:lnSpc>
              <a:spcBef>
                <a:spcPct val="20000"/>
              </a:spcBef>
              <a:spcAft>
                <a:spcPct val="0"/>
              </a:spcAft>
              <a:buSzPct val="100000"/>
              <a:buFont typeface="Times New Roman" panose="02020603050405020304" pitchFamily="18" charset="0"/>
              <a:buChar char="•"/>
            </a:pPr>
            <a:endParaRPr lang="en-US">
              <a:latin typeface="Times New Roman" panose="02020603050405020304" pitchFamily="18" charset="0"/>
            </a:endParaRPr>
          </a:p>
        </p:txBody>
      </p:sp>
      <p:sp>
        <p:nvSpPr>
          <p:cNvPr id="62474" name="Rectangle 10"/>
          <p:cNvSpPr>
            <a:spLocks noGrp="1" noChangeArrowheads="1"/>
          </p:cNvSpPr>
          <p:nvPr>
            <p:ph sz="half" idx="4294967295"/>
          </p:nvPr>
        </p:nvSpPr>
        <p:spPr>
          <a:xfrm>
            <a:off x="990600" y="1981200"/>
            <a:ext cx="12805322" cy="5183187"/>
          </a:xfrm>
          <a:prstGeom prst="rect">
            <a:avLst/>
          </a:prstGeom>
        </p:spPr>
        <p:txBody>
          <a:bodyPr/>
          <a:lstStyle/>
          <a:p>
            <a:pPr>
              <a:spcBef>
                <a:spcPct val="50000"/>
              </a:spcBef>
              <a:spcAft>
                <a:spcPct val="0"/>
              </a:spcAft>
              <a:buSzPct val="100000"/>
            </a:pPr>
            <a:r>
              <a:rPr lang="en-US" sz="2900" dirty="0">
                <a:latin typeface="Roboto Medium"/>
              </a:rPr>
              <a:t>Command &lt;Options&gt; &lt;Arguments&gt;</a:t>
            </a:r>
          </a:p>
          <a:p>
            <a:pPr>
              <a:spcBef>
                <a:spcPct val="50000"/>
              </a:spcBef>
              <a:spcAft>
                <a:spcPct val="0"/>
              </a:spcAft>
              <a:buSzPct val="100000"/>
            </a:pPr>
            <a:r>
              <a:rPr lang="en-US" sz="2900" dirty="0">
                <a:latin typeface="Roboto Medium"/>
              </a:rPr>
              <a:t>Multiple commands separated by ; can be executed one after the other</a:t>
            </a:r>
          </a:p>
        </p:txBody>
      </p:sp>
    </p:spTree>
    <p:extLst>
      <p:ext uri="{BB962C8B-B14F-4D97-AF65-F5344CB8AC3E}">
        <p14:creationId xmlns:p14="http://schemas.microsoft.com/office/powerpoint/2010/main" val="271800448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914399" y="556020"/>
            <a:ext cx="8461919" cy="1005842"/>
          </a:xfrm>
          <a:ln/>
        </p:spPr>
        <p:txBody>
          <a:bodyPr/>
          <a:lstStyle/>
          <a:p>
            <a:pPr defTabSz="548640">
              <a:tabLst>
                <a:tab pos="868680" algn="l"/>
                <a:tab pos="1737360" algn="l"/>
                <a:tab pos="2606040" algn="l"/>
                <a:tab pos="3474720" algn="l"/>
                <a:tab pos="4343400" algn="l"/>
                <a:tab pos="5212080" algn="l"/>
                <a:tab pos="6080760" algn="l"/>
                <a:tab pos="6949440" algn="l"/>
                <a:tab pos="7818120" algn="l"/>
                <a:tab pos="8686800" algn="l"/>
                <a:tab pos="9555480" algn="l"/>
              </a:tabLst>
            </a:pPr>
            <a:r>
              <a:rPr lang="en-US" b="1" dirty="0">
                <a:latin typeface="Roboto Medium"/>
              </a:rPr>
              <a:t>Help Facilities for Commands</a:t>
            </a:r>
            <a:endParaRPr lang="en-GB" b="1" dirty="0">
              <a:latin typeface="Roboto Medium"/>
            </a:endParaRPr>
          </a:p>
        </p:txBody>
      </p:sp>
      <p:sp>
        <p:nvSpPr>
          <p:cNvPr id="64515" name="Rectangle 3"/>
          <p:cNvSpPr>
            <a:spLocks noGrp="1" noChangeArrowheads="1"/>
          </p:cNvSpPr>
          <p:nvPr>
            <p:ph type="body" sz="quarter" idx="17"/>
          </p:nvPr>
        </p:nvSpPr>
        <p:spPr>
          <a:xfrm>
            <a:off x="914400" y="2209800"/>
            <a:ext cx="12961441" cy="5184576"/>
          </a:xfrm>
        </p:spPr>
        <p:txBody>
          <a:bodyPr/>
          <a:lstStyle/>
          <a:p>
            <a:pPr>
              <a:lnSpc>
                <a:spcPct val="80000"/>
              </a:lnSpc>
              <a:spcBef>
                <a:spcPct val="20000"/>
              </a:spcBef>
              <a:spcAft>
                <a:spcPct val="0"/>
              </a:spcAft>
              <a:buClr>
                <a:srgbClr val="DF0587"/>
              </a:buClr>
              <a:buSzPct val="100000"/>
              <a:buFont typeface="Wingdings" panose="05000000000000000000" pitchFamily="2" charset="2"/>
              <a:buNone/>
            </a:pPr>
            <a:endParaRPr lang="en-US" sz="2880" b="1">
              <a:solidFill>
                <a:srgbClr val="000066"/>
              </a:solidFill>
              <a:latin typeface="Roboto Medium"/>
            </a:endParaRPr>
          </a:p>
          <a:p>
            <a:pPr>
              <a:lnSpc>
                <a:spcPct val="100000"/>
              </a:lnSpc>
              <a:spcBef>
                <a:spcPct val="20000"/>
              </a:spcBef>
              <a:spcAft>
                <a:spcPct val="0"/>
              </a:spcAft>
              <a:buSzPct val="100000"/>
              <a:buFont typeface="Times New Roman" panose="02020603050405020304" pitchFamily="18" charset="0"/>
              <a:buChar char="•"/>
            </a:pPr>
            <a:endParaRPr lang="en-US">
              <a:latin typeface="Roboto Medium"/>
            </a:endParaRPr>
          </a:p>
        </p:txBody>
      </p:sp>
      <p:sp>
        <p:nvSpPr>
          <p:cNvPr id="64522" name="Rectangle 10"/>
          <p:cNvSpPr>
            <a:spLocks noGrp="1" noChangeArrowheads="1"/>
          </p:cNvSpPr>
          <p:nvPr>
            <p:ph sz="half" idx="4294967295"/>
          </p:nvPr>
        </p:nvSpPr>
        <p:spPr>
          <a:xfrm>
            <a:off x="948265" y="1902608"/>
            <a:ext cx="12927575" cy="5183187"/>
          </a:xfrm>
          <a:prstGeom prst="rect">
            <a:avLst/>
          </a:prstGeom>
        </p:spPr>
        <p:txBody>
          <a:bodyPr/>
          <a:lstStyle/>
          <a:p>
            <a:pPr algn="just">
              <a:spcBef>
                <a:spcPct val="50000"/>
              </a:spcBef>
              <a:spcAft>
                <a:spcPct val="0"/>
              </a:spcAft>
              <a:buClr>
                <a:srgbClr val="DF0587"/>
              </a:buClr>
              <a:buSzPct val="100000"/>
            </a:pPr>
            <a:r>
              <a:rPr lang="en-US" sz="2880" dirty="0">
                <a:latin typeface="Roboto Medium"/>
              </a:rPr>
              <a:t>To understand the working of the command and possible options use (man command)</a:t>
            </a:r>
          </a:p>
          <a:p>
            <a:pPr algn="just">
              <a:spcBef>
                <a:spcPct val="50000"/>
              </a:spcBef>
              <a:spcAft>
                <a:spcPct val="0"/>
              </a:spcAft>
              <a:buClr>
                <a:srgbClr val="DF0587"/>
              </a:buClr>
              <a:buSzPct val="100000"/>
            </a:pPr>
            <a:r>
              <a:rPr lang="en-US" sz="2880" dirty="0">
                <a:latin typeface="Roboto Medium"/>
              </a:rPr>
              <a:t> Using the GNU Info System (info, info command)</a:t>
            </a:r>
          </a:p>
          <a:p>
            <a:pPr algn="just">
              <a:spcBef>
                <a:spcPct val="50000"/>
              </a:spcBef>
              <a:spcAft>
                <a:spcPct val="0"/>
              </a:spcAft>
              <a:buClr>
                <a:srgbClr val="DF0587"/>
              </a:buClr>
              <a:buSzPct val="100000"/>
            </a:pPr>
            <a:r>
              <a:rPr lang="en-US" sz="2880" dirty="0">
                <a:latin typeface="Roboto Medium"/>
              </a:rPr>
              <a:t>Listing a Description of a Program (</a:t>
            </a:r>
            <a:r>
              <a:rPr lang="en-US" sz="2880" dirty="0" err="1">
                <a:latin typeface="Roboto Medium"/>
              </a:rPr>
              <a:t>whatis</a:t>
            </a:r>
            <a:r>
              <a:rPr lang="en-US" sz="2880" dirty="0">
                <a:latin typeface="Roboto Medium"/>
              </a:rPr>
              <a:t> command)</a:t>
            </a:r>
          </a:p>
          <a:p>
            <a:pPr algn="just">
              <a:spcBef>
                <a:spcPct val="50000"/>
              </a:spcBef>
              <a:spcAft>
                <a:spcPct val="0"/>
              </a:spcAft>
              <a:buClr>
                <a:srgbClr val="DF0587"/>
              </a:buClr>
              <a:buSzPct val="100000"/>
            </a:pPr>
            <a:r>
              <a:rPr lang="en-US" sz="2880" dirty="0">
                <a:latin typeface="Roboto Medium"/>
              </a:rPr>
              <a:t>Many tools have a long−style option, `−−help', that outputs usage information about the tool, including the options and arguments the tool takes. Ex: </a:t>
            </a:r>
            <a:r>
              <a:rPr lang="en-US" sz="2880" i="1" dirty="0" err="1">
                <a:latin typeface="Roboto Medium"/>
              </a:rPr>
              <a:t>whoami</a:t>
            </a:r>
            <a:r>
              <a:rPr lang="en-US" sz="2880" i="1" dirty="0">
                <a:latin typeface="Roboto Medium"/>
              </a:rPr>
              <a:t> --help</a:t>
            </a:r>
          </a:p>
          <a:p>
            <a:pPr marL="373380" indent="-373380">
              <a:spcAft>
                <a:spcPct val="0"/>
              </a:spcAft>
              <a:buSzPct val="100000"/>
              <a:buFont typeface="Times New Roman" panose="02020603050405020304" pitchFamily="18" charset="0"/>
              <a:buChar char="•"/>
            </a:pPr>
            <a:endParaRPr lang="en-US" sz="2880" dirty="0">
              <a:latin typeface="Roboto Medium"/>
            </a:endParaRPr>
          </a:p>
        </p:txBody>
      </p:sp>
      <p:sp>
        <p:nvSpPr>
          <p:cNvPr id="64520" name="Text Box 8"/>
          <p:cNvSpPr txBox="1">
            <a:spLocks noChangeArrowheads="1"/>
          </p:cNvSpPr>
          <p:nvPr/>
        </p:nvSpPr>
        <p:spPr bwMode="auto">
          <a:xfrm>
            <a:off x="2057310" y="206807"/>
            <a:ext cx="6983730" cy="4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sz="2880" b="1">
                <a:solidFill>
                  <a:schemeClr val="bg1"/>
                </a:solidFill>
                <a:latin typeface="Roboto Medium"/>
              </a:rPr>
              <a:t>Linux Commands</a:t>
            </a:r>
          </a:p>
        </p:txBody>
      </p:sp>
    </p:spTree>
    <p:extLst>
      <p:ext uri="{BB962C8B-B14F-4D97-AF65-F5344CB8AC3E}">
        <p14:creationId xmlns:p14="http://schemas.microsoft.com/office/powerpoint/2010/main" val="317875859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34480" y="474943"/>
            <a:ext cx="8995319" cy="1005842"/>
          </a:xfrm>
          <a:ln/>
        </p:spPr>
        <p:txBody>
          <a:bodyPr/>
          <a:lstStyle/>
          <a:p>
            <a:pPr defTabSz="548640">
              <a:tabLst>
                <a:tab pos="868680" algn="l"/>
                <a:tab pos="1737360" algn="l"/>
                <a:tab pos="2606040" algn="l"/>
                <a:tab pos="3474720" algn="l"/>
                <a:tab pos="4343400" algn="l"/>
                <a:tab pos="5212080" algn="l"/>
                <a:tab pos="6080760" algn="l"/>
                <a:tab pos="6949440" algn="l"/>
                <a:tab pos="7818120" algn="l"/>
                <a:tab pos="8686800" algn="l"/>
                <a:tab pos="9555480" algn="l"/>
              </a:tabLst>
            </a:pPr>
            <a:r>
              <a:rPr lang="en-US" b="1" dirty="0">
                <a:latin typeface="Roboto Medium"/>
              </a:rPr>
              <a:t>Linux File Management and Viewing</a:t>
            </a:r>
            <a:endParaRPr lang="en-GB" b="1" dirty="0">
              <a:latin typeface="Roboto Medium"/>
            </a:endParaRPr>
          </a:p>
        </p:txBody>
      </p:sp>
      <p:sp>
        <p:nvSpPr>
          <p:cNvPr id="72707" name="Rectangle 3"/>
          <p:cNvSpPr>
            <a:spLocks noGrp="1" noChangeArrowheads="1"/>
          </p:cNvSpPr>
          <p:nvPr>
            <p:ph type="body" sz="quarter" idx="17"/>
          </p:nvPr>
        </p:nvSpPr>
        <p:spPr/>
        <p:txBody>
          <a:bodyPr/>
          <a:lstStyle/>
          <a:p>
            <a:pPr>
              <a:lnSpc>
                <a:spcPct val="80000"/>
              </a:lnSpc>
              <a:spcBef>
                <a:spcPct val="20000"/>
              </a:spcBef>
              <a:spcAft>
                <a:spcPct val="0"/>
              </a:spcAft>
              <a:buClr>
                <a:srgbClr val="DF0587"/>
              </a:buClr>
              <a:buSzPct val="100000"/>
              <a:buFont typeface="Wingdings" panose="05000000000000000000" pitchFamily="2" charset="2"/>
              <a:buNone/>
            </a:pPr>
            <a:endParaRPr lang="en-US" sz="2880" b="1">
              <a:solidFill>
                <a:srgbClr val="000066"/>
              </a:solidFill>
              <a:latin typeface="Arial" panose="020B0604020202020204" pitchFamily="34" charset="0"/>
            </a:endParaRPr>
          </a:p>
          <a:p>
            <a:pPr>
              <a:lnSpc>
                <a:spcPct val="100000"/>
              </a:lnSpc>
              <a:spcBef>
                <a:spcPct val="20000"/>
              </a:spcBef>
              <a:spcAft>
                <a:spcPct val="0"/>
              </a:spcAft>
              <a:buSzPct val="100000"/>
              <a:buFont typeface="Times New Roman" panose="02020603050405020304" pitchFamily="18" charset="0"/>
              <a:buChar char="•"/>
            </a:pPr>
            <a:endParaRPr lang="en-US">
              <a:latin typeface="Times New Roman" panose="02020603050405020304" pitchFamily="18" charset="0"/>
            </a:endParaRPr>
          </a:p>
        </p:txBody>
      </p:sp>
      <p:sp>
        <p:nvSpPr>
          <p:cNvPr id="72714" name="Rectangle 10"/>
          <p:cNvSpPr>
            <a:spLocks noGrp="1" noChangeArrowheads="1"/>
          </p:cNvSpPr>
          <p:nvPr>
            <p:ph sz="half" idx="4294967295"/>
          </p:nvPr>
        </p:nvSpPr>
        <p:spPr>
          <a:xfrm>
            <a:off x="1066800" y="1813065"/>
            <a:ext cx="12729122" cy="5183187"/>
          </a:xfrm>
          <a:prstGeom prst="rect">
            <a:avLst/>
          </a:prstGeom>
        </p:spPr>
        <p:txBody>
          <a:bodyPr/>
          <a:lstStyle/>
          <a:p>
            <a:pPr algn="just">
              <a:lnSpc>
                <a:spcPct val="85000"/>
              </a:lnSpc>
              <a:spcBef>
                <a:spcPct val="50000"/>
              </a:spcBef>
              <a:spcAft>
                <a:spcPct val="0"/>
              </a:spcAft>
              <a:buClr>
                <a:schemeClr val="tx1"/>
              </a:buClr>
              <a:buSzPct val="100000"/>
            </a:pPr>
            <a:r>
              <a:rPr lang="en-US" sz="2880" b="1" dirty="0" err="1">
                <a:latin typeface="Roboto Medium"/>
              </a:rPr>
              <a:t>ls</a:t>
            </a:r>
            <a:r>
              <a:rPr lang="en-US" sz="2880" b="1" dirty="0">
                <a:latin typeface="Roboto Medium"/>
              </a:rPr>
              <a:t> </a:t>
            </a:r>
            <a:r>
              <a:rPr lang="en-US" sz="2880" dirty="0">
                <a:latin typeface="Roboto Medium"/>
              </a:rPr>
              <a:t>List contents of a directory. </a:t>
            </a:r>
          </a:p>
          <a:p>
            <a:pPr marL="373380" indent="-373380" algn="just">
              <a:lnSpc>
                <a:spcPct val="85000"/>
              </a:lnSpc>
              <a:spcBef>
                <a:spcPct val="50000"/>
              </a:spcBef>
              <a:spcAft>
                <a:spcPct val="0"/>
              </a:spcAft>
              <a:buClr>
                <a:schemeClr val="tx1"/>
              </a:buClr>
              <a:buSzPct val="100000"/>
              <a:buNone/>
            </a:pPr>
            <a:r>
              <a:rPr lang="en-US" sz="2880" dirty="0">
                <a:latin typeface="Roboto Medium"/>
              </a:rPr>
              <a:t>    Ex: </a:t>
            </a:r>
            <a:r>
              <a:rPr lang="en-US" sz="2880" dirty="0" err="1">
                <a:latin typeface="Roboto Medium"/>
              </a:rPr>
              <a:t>ls</a:t>
            </a:r>
            <a:r>
              <a:rPr lang="en-US" sz="2880" dirty="0">
                <a:latin typeface="Roboto Medium"/>
              </a:rPr>
              <a:t>, </a:t>
            </a:r>
            <a:r>
              <a:rPr lang="en-US" sz="2880" dirty="0" err="1">
                <a:latin typeface="Roboto Medium"/>
              </a:rPr>
              <a:t>ls</a:t>
            </a:r>
            <a:r>
              <a:rPr lang="en-US" sz="2880" dirty="0">
                <a:latin typeface="Roboto Medium"/>
              </a:rPr>
              <a:t> –l , </a:t>
            </a:r>
            <a:r>
              <a:rPr lang="en-US" sz="2880" dirty="0" err="1">
                <a:latin typeface="Roboto Medium"/>
              </a:rPr>
              <a:t>ls</a:t>
            </a:r>
            <a:r>
              <a:rPr lang="en-US" sz="2880" dirty="0">
                <a:latin typeface="Roboto Medium"/>
              </a:rPr>
              <a:t> –al, </a:t>
            </a:r>
            <a:r>
              <a:rPr lang="en-US" sz="2880" dirty="0" err="1">
                <a:latin typeface="Roboto Medium"/>
              </a:rPr>
              <a:t>ls</a:t>
            </a:r>
            <a:r>
              <a:rPr lang="en-US" sz="2880" dirty="0">
                <a:latin typeface="Roboto Medium"/>
              </a:rPr>
              <a:t> –</a:t>
            </a:r>
            <a:r>
              <a:rPr lang="en-US" sz="2880" dirty="0" err="1">
                <a:latin typeface="Roboto Medium"/>
              </a:rPr>
              <a:t>ld</a:t>
            </a:r>
            <a:r>
              <a:rPr lang="en-US" sz="2880" dirty="0">
                <a:latin typeface="Roboto Medium"/>
              </a:rPr>
              <a:t>, </a:t>
            </a:r>
            <a:r>
              <a:rPr lang="en-US" sz="2880" dirty="0" err="1">
                <a:latin typeface="Roboto Medium"/>
              </a:rPr>
              <a:t>ls</a:t>
            </a:r>
            <a:r>
              <a:rPr lang="en-US" sz="2880" dirty="0">
                <a:latin typeface="Roboto Medium"/>
              </a:rPr>
              <a:t> –R</a:t>
            </a:r>
          </a:p>
          <a:p>
            <a:pPr marL="373380" indent="-373380" algn="just">
              <a:lnSpc>
                <a:spcPct val="85000"/>
              </a:lnSpc>
              <a:spcBef>
                <a:spcPct val="50000"/>
              </a:spcBef>
              <a:spcAft>
                <a:spcPct val="0"/>
              </a:spcAft>
              <a:buClr>
                <a:schemeClr val="tx1"/>
              </a:buClr>
              <a:buSzPct val="100000"/>
              <a:buNone/>
            </a:pPr>
            <a:r>
              <a:rPr lang="en-US" sz="2880" dirty="0">
                <a:latin typeface="Roboto Medium"/>
              </a:rPr>
              <a:t>	(-</a:t>
            </a:r>
            <a:r>
              <a:rPr lang="en-US" sz="2880" dirty="0" err="1">
                <a:latin typeface="Roboto Medium"/>
              </a:rPr>
              <a:t>rwxrwxr</a:t>
            </a:r>
            <a:r>
              <a:rPr lang="en-US" sz="2880" dirty="0">
                <a:latin typeface="Roboto Medium"/>
              </a:rPr>
              <a:t>-x 1 </a:t>
            </a:r>
            <a:r>
              <a:rPr lang="en-US" sz="2880" dirty="0" err="1">
                <a:latin typeface="Roboto Medium"/>
              </a:rPr>
              <a:t>juan</a:t>
            </a:r>
            <a:r>
              <a:rPr lang="en-US" sz="2880" dirty="0">
                <a:latin typeface="Roboto Medium"/>
              </a:rPr>
              <a:t> </a:t>
            </a:r>
            <a:r>
              <a:rPr lang="en-US" sz="2880" dirty="0" err="1">
                <a:latin typeface="Roboto Medium"/>
              </a:rPr>
              <a:t>juan</a:t>
            </a:r>
            <a:r>
              <a:rPr lang="en-US" sz="2880" dirty="0">
                <a:latin typeface="Roboto Medium"/>
              </a:rPr>
              <a:t> 0 Sep 26 12:25 foo</a:t>
            </a:r>
            <a:r>
              <a:rPr lang="en-US" dirty="0">
                <a:latin typeface="Roboto Medium"/>
              </a:rPr>
              <a:t> </a:t>
            </a:r>
            <a:r>
              <a:rPr lang="en-US" sz="2880" dirty="0">
                <a:latin typeface="Roboto Medium"/>
              </a:rPr>
              <a:t>)</a:t>
            </a:r>
          </a:p>
          <a:p>
            <a:pPr marL="373380" indent="-373380" algn="just">
              <a:lnSpc>
                <a:spcPct val="85000"/>
              </a:lnSpc>
              <a:spcBef>
                <a:spcPct val="50000"/>
              </a:spcBef>
              <a:spcAft>
                <a:spcPct val="0"/>
              </a:spcAft>
              <a:buClr>
                <a:schemeClr val="tx1"/>
              </a:buClr>
              <a:buSzPct val="100000"/>
              <a:buNone/>
            </a:pPr>
            <a:r>
              <a:rPr lang="en-US" sz="2880" dirty="0">
                <a:latin typeface="Roboto Medium"/>
              </a:rPr>
              <a:t>	|more will list page wise</a:t>
            </a:r>
          </a:p>
          <a:p>
            <a:pPr algn="just">
              <a:lnSpc>
                <a:spcPct val="85000"/>
              </a:lnSpc>
              <a:spcBef>
                <a:spcPct val="50000"/>
              </a:spcBef>
              <a:spcAft>
                <a:spcPct val="0"/>
              </a:spcAft>
              <a:buClr>
                <a:schemeClr val="tx1"/>
              </a:buClr>
              <a:buSzPct val="100000"/>
            </a:pPr>
            <a:r>
              <a:rPr lang="en-US" sz="2880" b="1" dirty="0" err="1">
                <a:latin typeface="Roboto Medium"/>
              </a:rPr>
              <a:t>mkdir</a:t>
            </a:r>
            <a:r>
              <a:rPr lang="en-US" sz="2880" dirty="0">
                <a:latin typeface="Roboto Medium"/>
              </a:rPr>
              <a:t> Make a directory. </a:t>
            </a:r>
          </a:p>
          <a:p>
            <a:pPr marL="373380" indent="-373380" algn="just">
              <a:lnSpc>
                <a:spcPct val="85000"/>
              </a:lnSpc>
              <a:spcBef>
                <a:spcPct val="50000"/>
              </a:spcBef>
              <a:spcAft>
                <a:spcPct val="0"/>
              </a:spcAft>
              <a:buClr>
                <a:schemeClr val="tx1"/>
              </a:buClr>
              <a:buSzPct val="100000"/>
              <a:buNone/>
            </a:pPr>
            <a:r>
              <a:rPr lang="en-US" sz="2880" dirty="0">
                <a:latin typeface="Roboto Medium"/>
              </a:rPr>
              <a:t>    Ex: </a:t>
            </a:r>
            <a:r>
              <a:rPr lang="en-US" sz="2880" dirty="0" err="1">
                <a:latin typeface="Roboto Medium"/>
              </a:rPr>
              <a:t>mkdir</a:t>
            </a:r>
            <a:r>
              <a:rPr lang="en-US" sz="2880" dirty="0">
                <a:latin typeface="Roboto Medium"/>
              </a:rPr>
              <a:t> &lt;directory name&gt; : Makes a directory </a:t>
            </a:r>
          </a:p>
          <a:p>
            <a:pPr marL="373380" indent="-373380" algn="just">
              <a:lnSpc>
                <a:spcPct val="85000"/>
              </a:lnSpc>
              <a:spcBef>
                <a:spcPct val="50000"/>
              </a:spcBef>
              <a:spcAft>
                <a:spcPct val="0"/>
              </a:spcAft>
              <a:buClr>
                <a:schemeClr val="tx1"/>
              </a:buClr>
              <a:buSzPct val="100000"/>
              <a:buNone/>
            </a:pPr>
            <a:r>
              <a:rPr lang="en-US" sz="2880" dirty="0">
                <a:latin typeface="Roboto Medium"/>
              </a:rPr>
              <a:t>    Ex </a:t>
            </a:r>
            <a:r>
              <a:rPr lang="en-US" sz="2880" i="1" dirty="0" err="1">
                <a:latin typeface="Roboto Medium"/>
              </a:rPr>
              <a:t>mkdir</a:t>
            </a:r>
            <a:r>
              <a:rPr lang="en-US" sz="2880" i="1" dirty="0">
                <a:latin typeface="Roboto Medium"/>
              </a:rPr>
              <a:t> –p /www/</a:t>
            </a:r>
            <a:r>
              <a:rPr lang="en-US" sz="2880" i="1" dirty="0" err="1">
                <a:latin typeface="Roboto Medium"/>
              </a:rPr>
              <a:t>chache</a:t>
            </a:r>
            <a:r>
              <a:rPr lang="en-US" sz="2880" i="1" dirty="0">
                <a:latin typeface="Roboto Medium"/>
              </a:rPr>
              <a:t>/</a:t>
            </a:r>
            <a:r>
              <a:rPr lang="en-US" sz="2880" i="1" dirty="0" err="1">
                <a:latin typeface="Roboto Medium"/>
              </a:rPr>
              <a:t>var</a:t>
            </a:r>
            <a:r>
              <a:rPr lang="en-US" sz="2880" i="1" dirty="0">
                <a:latin typeface="Roboto Medium"/>
              </a:rPr>
              <a:t>/log </a:t>
            </a:r>
            <a:r>
              <a:rPr lang="en-US" sz="2880" dirty="0">
                <a:latin typeface="Roboto Medium"/>
              </a:rPr>
              <a:t>will create all the directories starting from www. </a:t>
            </a:r>
          </a:p>
          <a:p>
            <a:pPr algn="just">
              <a:lnSpc>
                <a:spcPct val="85000"/>
              </a:lnSpc>
              <a:spcBef>
                <a:spcPct val="50000"/>
              </a:spcBef>
              <a:spcAft>
                <a:spcPct val="0"/>
              </a:spcAft>
              <a:buClr>
                <a:schemeClr val="tx1"/>
              </a:buClr>
              <a:buSzPct val="100000"/>
            </a:pPr>
            <a:r>
              <a:rPr lang="en-US" sz="2880" b="1" dirty="0">
                <a:latin typeface="Roboto Medium"/>
              </a:rPr>
              <a:t>mv</a:t>
            </a:r>
            <a:r>
              <a:rPr lang="en-US" sz="2880" dirty="0">
                <a:latin typeface="Roboto Medium"/>
              </a:rPr>
              <a:t> Move or rename a file or directory. </a:t>
            </a:r>
          </a:p>
          <a:p>
            <a:pPr marL="373380" indent="-373380" algn="just">
              <a:lnSpc>
                <a:spcPct val="85000"/>
              </a:lnSpc>
              <a:spcBef>
                <a:spcPct val="50000"/>
              </a:spcBef>
              <a:spcAft>
                <a:spcPct val="0"/>
              </a:spcAft>
              <a:buClr>
                <a:schemeClr val="tx1"/>
              </a:buClr>
              <a:buSzPct val="100000"/>
              <a:buNone/>
            </a:pPr>
            <a:r>
              <a:rPr lang="en-US" sz="2880" dirty="0">
                <a:latin typeface="Roboto Medium"/>
              </a:rPr>
              <a:t>    Ex: mv &lt;source&gt; &lt;destination&gt;</a:t>
            </a:r>
          </a:p>
        </p:txBody>
      </p:sp>
      <p:sp>
        <p:nvSpPr>
          <p:cNvPr id="72712" name="Text Box 8"/>
          <p:cNvSpPr txBox="1">
            <a:spLocks noChangeArrowheads="1"/>
          </p:cNvSpPr>
          <p:nvPr/>
        </p:nvSpPr>
        <p:spPr bwMode="auto">
          <a:xfrm>
            <a:off x="1977391" y="125730"/>
            <a:ext cx="6983730" cy="4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sz="2880" b="1">
                <a:solidFill>
                  <a:schemeClr val="bg1"/>
                </a:solidFill>
                <a:latin typeface="Times New Roman" panose="02020603050405020304" pitchFamily="18" charset="0"/>
              </a:rPr>
              <a:t>Linux Commands</a:t>
            </a:r>
          </a:p>
        </p:txBody>
      </p:sp>
    </p:spTree>
    <p:extLst>
      <p:ext uri="{BB962C8B-B14F-4D97-AF65-F5344CB8AC3E}">
        <p14:creationId xmlns:p14="http://schemas.microsoft.com/office/powerpoint/2010/main" val="33990611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834480" y="474943"/>
            <a:ext cx="9147719" cy="1005842"/>
          </a:xfrm>
          <a:ln/>
        </p:spPr>
        <p:txBody>
          <a:bodyPr/>
          <a:lstStyle/>
          <a:p>
            <a:pPr defTabSz="548640">
              <a:tabLst>
                <a:tab pos="868680" algn="l"/>
                <a:tab pos="1737360" algn="l"/>
                <a:tab pos="2606040" algn="l"/>
                <a:tab pos="3474720" algn="l"/>
                <a:tab pos="4343400" algn="l"/>
                <a:tab pos="5212080" algn="l"/>
                <a:tab pos="6080760" algn="l"/>
                <a:tab pos="6949440" algn="l"/>
                <a:tab pos="7818120" algn="l"/>
                <a:tab pos="8686800" algn="l"/>
                <a:tab pos="9555480" algn="l"/>
              </a:tabLst>
            </a:pPr>
            <a:r>
              <a:rPr lang="en-US" b="1" dirty="0">
                <a:latin typeface="Roboto Medium"/>
              </a:rPr>
              <a:t>Linux File Management and Viewing</a:t>
            </a:r>
            <a:endParaRPr lang="en-GB" b="1" dirty="0">
              <a:latin typeface="Roboto Medium"/>
            </a:endParaRPr>
          </a:p>
        </p:txBody>
      </p:sp>
      <p:sp>
        <p:nvSpPr>
          <p:cNvPr id="82947" name="Rectangle 3"/>
          <p:cNvSpPr>
            <a:spLocks noGrp="1" noChangeArrowheads="1"/>
          </p:cNvSpPr>
          <p:nvPr>
            <p:ph type="body" sz="quarter" idx="17"/>
          </p:nvPr>
        </p:nvSpPr>
        <p:spPr/>
        <p:txBody>
          <a:bodyPr/>
          <a:lstStyle/>
          <a:p>
            <a:pPr>
              <a:lnSpc>
                <a:spcPct val="80000"/>
              </a:lnSpc>
              <a:spcBef>
                <a:spcPct val="20000"/>
              </a:spcBef>
              <a:spcAft>
                <a:spcPct val="0"/>
              </a:spcAft>
              <a:buClr>
                <a:srgbClr val="DF0587"/>
              </a:buClr>
              <a:buSzPct val="100000"/>
              <a:buFont typeface="Wingdings" panose="05000000000000000000" pitchFamily="2" charset="2"/>
              <a:buNone/>
            </a:pPr>
            <a:endParaRPr lang="en-US" sz="2880" b="1">
              <a:solidFill>
                <a:srgbClr val="000066"/>
              </a:solidFill>
              <a:latin typeface="Arial" panose="020B0604020202020204" pitchFamily="34" charset="0"/>
            </a:endParaRPr>
          </a:p>
          <a:p>
            <a:pPr>
              <a:lnSpc>
                <a:spcPct val="100000"/>
              </a:lnSpc>
              <a:spcBef>
                <a:spcPct val="20000"/>
              </a:spcBef>
              <a:spcAft>
                <a:spcPct val="0"/>
              </a:spcAft>
              <a:buSzPct val="100000"/>
              <a:buFont typeface="Times New Roman" panose="02020603050405020304" pitchFamily="18" charset="0"/>
              <a:buChar char="•"/>
            </a:pPr>
            <a:endParaRPr lang="en-US">
              <a:latin typeface="Times New Roman" panose="02020603050405020304" pitchFamily="18" charset="0"/>
            </a:endParaRPr>
          </a:p>
        </p:txBody>
      </p:sp>
      <p:sp>
        <p:nvSpPr>
          <p:cNvPr id="82954" name="Rectangle 10"/>
          <p:cNvSpPr>
            <a:spLocks noGrp="1" noChangeArrowheads="1"/>
          </p:cNvSpPr>
          <p:nvPr>
            <p:ph sz="half" idx="4294967295"/>
          </p:nvPr>
        </p:nvSpPr>
        <p:spPr>
          <a:xfrm>
            <a:off x="1676400" y="1480785"/>
            <a:ext cx="10896600" cy="5183187"/>
          </a:xfrm>
          <a:prstGeom prst="rect">
            <a:avLst/>
          </a:prstGeom>
        </p:spPr>
        <p:txBody>
          <a:bodyPr/>
          <a:lstStyle/>
          <a:p>
            <a:pPr algn="just">
              <a:lnSpc>
                <a:spcPct val="150000"/>
              </a:lnSpc>
              <a:spcBef>
                <a:spcPct val="50000"/>
              </a:spcBef>
              <a:spcAft>
                <a:spcPct val="0"/>
              </a:spcAft>
              <a:buClr>
                <a:schemeClr val="tx1"/>
              </a:buClr>
              <a:buSzPct val="100000"/>
            </a:pPr>
            <a:r>
              <a:rPr lang="en-US" sz="2900" b="1" dirty="0">
                <a:latin typeface="Roboto Medium"/>
              </a:rPr>
              <a:t>cat</a:t>
            </a:r>
            <a:r>
              <a:rPr lang="en-US" sz="2900" dirty="0">
                <a:latin typeface="Roboto Medium"/>
              </a:rPr>
              <a:t> View a file</a:t>
            </a:r>
          </a:p>
          <a:p>
            <a:pPr marL="373380" indent="-373380" algn="just">
              <a:lnSpc>
                <a:spcPct val="150000"/>
              </a:lnSpc>
              <a:spcBef>
                <a:spcPct val="50000"/>
              </a:spcBef>
              <a:spcAft>
                <a:spcPct val="0"/>
              </a:spcAft>
              <a:buClr>
                <a:schemeClr val="tx1"/>
              </a:buClr>
              <a:buSzPct val="100000"/>
              <a:buNone/>
            </a:pPr>
            <a:r>
              <a:rPr lang="en-US" sz="2900" dirty="0">
                <a:latin typeface="Roboto Medium"/>
              </a:rPr>
              <a:t>    Ex: cat filename </a:t>
            </a:r>
          </a:p>
          <a:p>
            <a:pPr algn="just">
              <a:lnSpc>
                <a:spcPct val="150000"/>
              </a:lnSpc>
              <a:spcBef>
                <a:spcPct val="50000"/>
              </a:spcBef>
              <a:spcAft>
                <a:spcPct val="0"/>
              </a:spcAft>
              <a:buClr>
                <a:schemeClr val="tx1"/>
              </a:buClr>
              <a:buSzPct val="100000"/>
            </a:pPr>
            <a:r>
              <a:rPr lang="en-US" sz="2900" b="1" dirty="0" err="1">
                <a:latin typeface="Roboto Medium"/>
              </a:rPr>
              <a:t>cmp</a:t>
            </a:r>
            <a:r>
              <a:rPr lang="en-US" sz="2900" dirty="0">
                <a:latin typeface="Roboto Medium"/>
              </a:rPr>
              <a:t> Compare two files.</a:t>
            </a:r>
          </a:p>
          <a:p>
            <a:pPr algn="just">
              <a:lnSpc>
                <a:spcPct val="150000"/>
              </a:lnSpc>
              <a:spcBef>
                <a:spcPct val="50000"/>
              </a:spcBef>
              <a:spcAft>
                <a:spcPct val="0"/>
              </a:spcAft>
              <a:buClr>
                <a:schemeClr val="tx1"/>
              </a:buClr>
              <a:buSzPct val="100000"/>
            </a:pPr>
            <a:r>
              <a:rPr lang="en-US" sz="2900" b="1" dirty="0">
                <a:latin typeface="Roboto Medium"/>
              </a:rPr>
              <a:t>cut</a:t>
            </a:r>
            <a:r>
              <a:rPr lang="en-US" sz="2900" dirty="0">
                <a:latin typeface="Roboto Medium"/>
              </a:rPr>
              <a:t> Remove sections from each line of files.</a:t>
            </a:r>
          </a:p>
          <a:p>
            <a:pPr algn="just">
              <a:lnSpc>
                <a:spcPct val="150000"/>
              </a:lnSpc>
              <a:spcBef>
                <a:spcPct val="50000"/>
              </a:spcBef>
              <a:spcAft>
                <a:spcPct val="0"/>
              </a:spcAft>
              <a:buClr>
                <a:schemeClr val="tx1"/>
              </a:buClr>
              <a:buSzPct val="100000"/>
            </a:pPr>
            <a:r>
              <a:rPr lang="en-US" sz="2900" b="1" dirty="0">
                <a:latin typeface="Roboto Medium"/>
              </a:rPr>
              <a:t>diff</a:t>
            </a:r>
            <a:r>
              <a:rPr lang="en-US" sz="2900" dirty="0">
                <a:latin typeface="Roboto Medium"/>
              </a:rPr>
              <a:t> Show the differences between files.</a:t>
            </a:r>
          </a:p>
          <a:p>
            <a:pPr marL="373380" indent="-373380" algn="just">
              <a:lnSpc>
                <a:spcPct val="150000"/>
              </a:lnSpc>
              <a:spcBef>
                <a:spcPct val="50000"/>
              </a:spcBef>
              <a:spcAft>
                <a:spcPct val="0"/>
              </a:spcAft>
              <a:buClr>
                <a:schemeClr val="tx1"/>
              </a:buClr>
              <a:buSzPct val="100000"/>
              <a:buNone/>
            </a:pPr>
            <a:r>
              <a:rPr lang="en-US" sz="2900" dirty="0">
                <a:latin typeface="Roboto Medium"/>
              </a:rPr>
              <a:t>    Ex: diff file1 file2 : Find differences between file1 &amp; file2.</a:t>
            </a:r>
          </a:p>
          <a:p>
            <a:pPr algn="just">
              <a:lnSpc>
                <a:spcPct val="150000"/>
              </a:lnSpc>
              <a:spcBef>
                <a:spcPct val="50000"/>
              </a:spcBef>
              <a:spcAft>
                <a:spcPct val="0"/>
              </a:spcAft>
              <a:buClr>
                <a:schemeClr val="tx1"/>
              </a:buClr>
              <a:buSzPct val="100000"/>
            </a:pPr>
            <a:r>
              <a:rPr lang="en-US" sz="2900" b="1" dirty="0">
                <a:latin typeface="Roboto Medium"/>
              </a:rPr>
              <a:t>echo</a:t>
            </a:r>
            <a:r>
              <a:rPr lang="en-US" sz="2900" dirty="0">
                <a:latin typeface="Roboto Medium"/>
              </a:rPr>
              <a:t> Display a line of text.</a:t>
            </a:r>
          </a:p>
          <a:p>
            <a:pPr marL="373380" indent="-373380">
              <a:lnSpc>
                <a:spcPct val="150000"/>
              </a:lnSpc>
              <a:spcAft>
                <a:spcPct val="0"/>
              </a:spcAft>
              <a:buSzPct val="100000"/>
              <a:buFont typeface="Times New Roman" panose="02020603050405020304" pitchFamily="18" charset="0"/>
              <a:buChar char="•"/>
            </a:pPr>
            <a:endParaRPr lang="en-US" sz="2900" dirty="0">
              <a:latin typeface="Roboto Medium"/>
            </a:endParaRPr>
          </a:p>
        </p:txBody>
      </p:sp>
      <p:sp>
        <p:nvSpPr>
          <p:cNvPr id="82952" name="Text Box 8"/>
          <p:cNvSpPr txBox="1">
            <a:spLocks noChangeArrowheads="1"/>
          </p:cNvSpPr>
          <p:nvPr/>
        </p:nvSpPr>
        <p:spPr bwMode="auto">
          <a:xfrm>
            <a:off x="1977391" y="125730"/>
            <a:ext cx="6983730" cy="4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sz="2880" b="1">
                <a:solidFill>
                  <a:schemeClr val="bg1"/>
                </a:solidFill>
                <a:latin typeface="Times New Roman" panose="02020603050405020304" pitchFamily="18" charset="0"/>
              </a:rPr>
              <a:t>Linux Commands</a:t>
            </a:r>
          </a:p>
        </p:txBody>
      </p:sp>
    </p:spTree>
    <p:extLst>
      <p:ext uri="{BB962C8B-B14F-4D97-AF65-F5344CB8AC3E}">
        <p14:creationId xmlns:p14="http://schemas.microsoft.com/office/powerpoint/2010/main" val="20108540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1" y="457200"/>
            <a:ext cx="2438400" cy="1005842"/>
          </a:xfrm>
        </p:spPr>
        <p:txBody>
          <a:bodyPr/>
          <a:lstStyle/>
          <a:p>
            <a:pPr algn="ctr">
              <a:defRPr/>
            </a:pPr>
            <a:r>
              <a:rPr lang="en-US" sz="3200" b="1" dirty="0">
                <a:latin typeface="Roboto Medium"/>
                <a:cs typeface="Times New Roman" pitchFamily="18" charset="0"/>
              </a:rPr>
              <a:t>Kernel</a:t>
            </a:r>
          </a:p>
        </p:txBody>
      </p:sp>
      <p:sp>
        <p:nvSpPr>
          <p:cNvPr id="5" name="Rectangle 4"/>
          <p:cNvSpPr/>
          <p:nvPr/>
        </p:nvSpPr>
        <p:spPr>
          <a:xfrm>
            <a:off x="762000" y="1676400"/>
            <a:ext cx="13258799" cy="5262979"/>
          </a:xfrm>
          <a:prstGeom prst="rect">
            <a:avLst/>
          </a:prstGeom>
        </p:spPr>
        <p:txBody>
          <a:bodyPr wrap="square">
            <a:spAutoFit/>
          </a:bodyPr>
          <a:lstStyle>
            <a:defPPr>
              <a:defRPr lang="en-GB"/>
            </a:defPPr>
            <a:lvl1pPr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1pPr>
            <a:lvl2pPr marL="742950" indent="-28575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2pPr>
            <a:lvl3pPr marL="11430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3pPr>
            <a:lvl4pPr marL="16002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4pPr>
            <a:lvl5pPr marL="2057400" indent="-228600" algn="l" defTabSz="457200" rtl="0" fontAlgn="base" hangingPunct="0">
              <a:lnSpc>
                <a:spcPct val="106000"/>
              </a:lnSpc>
              <a:spcBef>
                <a:spcPct val="0"/>
              </a:spcBef>
              <a:spcAft>
                <a:spcPct val="0"/>
              </a:spcAft>
              <a:buClr>
                <a:srgbClr val="000000"/>
              </a:buClr>
              <a:buSzPct val="100000"/>
              <a:buFont typeface="Times New Roman" panose="02020603050405020304" pitchFamily="18" charset="0"/>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2860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7432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2004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657600" algn="l" defTabSz="914400" rtl="0" eaLnBrk="1" latinLnBrk="0" hangingPunct="1">
              <a:defRPr kern="1200">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a:lnSpc>
                <a:spcPct val="150000"/>
              </a:lnSpc>
              <a:buFont typeface="Times New Roman" pitchFamily="16" charset="0"/>
              <a:buNone/>
              <a:defRPr/>
            </a:pPr>
            <a:r>
              <a:rPr lang="en-US" sz="2800" dirty="0">
                <a:solidFill>
                  <a:schemeClr val="tx1"/>
                </a:solidFill>
                <a:latin typeface="Roboto Medium"/>
                <a:cs typeface="Times New Roman" pitchFamily="18" charset="0"/>
              </a:rPr>
              <a:t>A kernel is a program that:</a:t>
            </a:r>
          </a:p>
          <a:p>
            <a:pPr lvl="1">
              <a:lnSpc>
                <a:spcPct val="150000"/>
              </a:lnSpc>
              <a:buFont typeface="Arial" pitchFamily="34" charset="0"/>
              <a:buChar char="•"/>
              <a:defRPr/>
            </a:pPr>
            <a:r>
              <a:rPr lang="en-US" sz="2800" dirty="0">
                <a:solidFill>
                  <a:schemeClr val="tx1"/>
                </a:solidFill>
                <a:latin typeface="Roboto Medium"/>
                <a:cs typeface="Times New Roman" pitchFamily="18" charset="0"/>
              </a:rPr>
              <a:t>Controls all computer operations.</a:t>
            </a:r>
          </a:p>
          <a:p>
            <a:pPr lvl="1">
              <a:lnSpc>
                <a:spcPct val="150000"/>
              </a:lnSpc>
              <a:buFont typeface="Arial" pitchFamily="34" charset="0"/>
              <a:buChar char="•"/>
              <a:defRPr/>
            </a:pPr>
            <a:r>
              <a:rPr lang="en-US" sz="2800" dirty="0">
                <a:solidFill>
                  <a:schemeClr val="tx1"/>
                </a:solidFill>
                <a:latin typeface="Roboto Medium"/>
                <a:cs typeface="Times New Roman" pitchFamily="18" charset="0"/>
              </a:rPr>
              <a:t>Coordinates all executing utilities</a:t>
            </a:r>
          </a:p>
          <a:p>
            <a:pPr lvl="1">
              <a:lnSpc>
                <a:spcPct val="150000"/>
              </a:lnSpc>
              <a:buFont typeface="Arial" pitchFamily="34" charset="0"/>
              <a:buChar char="•"/>
              <a:defRPr/>
            </a:pPr>
            <a:r>
              <a:rPr lang="en-US" sz="2800" dirty="0">
                <a:solidFill>
                  <a:schemeClr val="tx1"/>
                </a:solidFill>
                <a:latin typeface="Roboto Medium"/>
                <a:cs typeface="Times New Roman" pitchFamily="18" charset="0"/>
              </a:rPr>
              <a:t>Ensures that executing utilities do not interfere with each other or consume all system resources.</a:t>
            </a:r>
          </a:p>
          <a:p>
            <a:pPr lvl="1">
              <a:lnSpc>
                <a:spcPct val="150000"/>
              </a:lnSpc>
              <a:buFont typeface="Arial" pitchFamily="34" charset="0"/>
              <a:buChar char="•"/>
              <a:defRPr/>
            </a:pPr>
            <a:r>
              <a:rPr lang="en-US" sz="2800" dirty="0">
                <a:solidFill>
                  <a:schemeClr val="tx1"/>
                </a:solidFill>
                <a:latin typeface="Roboto Medium"/>
                <a:cs typeface="Times New Roman" pitchFamily="18" charset="0"/>
              </a:rPr>
              <a:t>Schedules and manages all system processes.</a:t>
            </a:r>
          </a:p>
          <a:p>
            <a:pPr>
              <a:lnSpc>
                <a:spcPct val="150000"/>
              </a:lnSpc>
              <a:buFont typeface="Times New Roman" pitchFamily="16" charset="0"/>
              <a:buNone/>
              <a:defRPr/>
            </a:pPr>
            <a:r>
              <a:rPr lang="en-US" sz="2800" dirty="0">
                <a:solidFill>
                  <a:schemeClr val="tx1"/>
                </a:solidFill>
                <a:latin typeface="Roboto Medium"/>
                <a:cs typeface="Times New Roman" pitchFamily="18" charset="0"/>
              </a:rPr>
              <a:t>By interfacing with a kernel, a shell provides a way for a user to execute utilities and programs.</a:t>
            </a:r>
          </a:p>
        </p:txBody>
      </p:sp>
    </p:spTree>
    <p:extLst>
      <p:ext uri="{BB962C8B-B14F-4D97-AF65-F5344CB8AC3E}">
        <p14:creationId xmlns:p14="http://schemas.microsoft.com/office/powerpoint/2010/main" val="2217549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34480" y="474943"/>
            <a:ext cx="8881019" cy="1005842"/>
          </a:xfrm>
          <a:ln/>
        </p:spPr>
        <p:txBody>
          <a:bodyPr/>
          <a:lstStyle/>
          <a:p>
            <a:pPr defTabSz="548640">
              <a:tabLst>
                <a:tab pos="868680" algn="l"/>
                <a:tab pos="1737360" algn="l"/>
                <a:tab pos="2606040" algn="l"/>
                <a:tab pos="3474720" algn="l"/>
                <a:tab pos="4343400" algn="l"/>
                <a:tab pos="5212080" algn="l"/>
                <a:tab pos="6080760" algn="l"/>
                <a:tab pos="6949440" algn="l"/>
                <a:tab pos="7818120" algn="l"/>
                <a:tab pos="8686800" algn="l"/>
                <a:tab pos="9555480" algn="l"/>
              </a:tabLst>
            </a:pPr>
            <a:r>
              <a:rPr lang="en-US" b="1" dirty="0">
                <a:latin typeface="Roboto Medium"/>
              </a:rPr>
              <a:t>Linux File Management and Viewing</a:t>
            </a:r>
            <a:endParaRPr lang="en-GB" b="1" dirty="0">
              <a:latin typeface="Roboto Medium"/>
            </a:endParaRPr>
          </a:p>
        </p:txBody>
      </p:sp>
      <p:sp>
        <p:nvSpPr>
          <p:cNvPr id="84995" name="Rectangle 3"/>
          <p:cNvSpPr>
            <a:spLocks noGrp="1" noChangeArrowheads="1"/>
          </p:cNvSpPr>
          <p:nvPr>
            <p:ph type="body" sz="quarter" idx="17"/>
          </p:nvPr>
        </p:nvSpPr>
        <p:spPr/>
        <p:txBody>
          <a:bodyPr/>
          <a:lstStyle/>
          <a:p>
            <a:pPr>
              <a:lnSpc>
                <a:spcPct val="80000"/>
              </a:lnSpc>
              <a:spcBef>
                <a:spcPct val="20000"/>
              </a:spcBef>
              <a:spcAft>
                <a:spcPct val="0"/>
              </a:spcAft>
              <a:buClr>
                <a:srgbClr val="DF0587"/>
              </a:buClr>
              <a:buSzPct val="100000"/>
              <a:buFont typeface="Wingdings" panose="05000000000000000000" pitchFamily="2" charset="2"/>
              <a:buNone/>
            </a:pPr>
            <a:endParaRPr lang="en-US" sz="2880" b="1">
              <a:solidFill>
                <a:srgbClr val="000066"/>
              </a:solidFill>
              <a:latin typeface="Arial" panose="020B0604020202020204" pitchFamily="34" charset="0"/>
            </a:endParaRPr>
          </a:p>
          <a:p>
            <a:pPr>
              <a:lnSpc>
                <a:spcPct val="100000"/>
              </a:lnSpc>
              <a:spcBef>
                <a:spcPct val="20000"/>
              </a:spcBef>
              <a:spcAft>
                <a:spcPct val="0"/>
              </a:spcAft>
              <a:buSzPct val="100000"/>
              <a:buFont typeface="Times New Roman" panose="02020603050405020304" pitchFamily="18" charset="0"/>
              <a:buChar char="•"/>
            </a:pPr>
            <a:endParaRPr lang="en-US">
              <a:latin typeface="Times New Roman" panose="02020603050405020304" pitchFamily="18" charset="0"/>
            </a:endParaRPr>
          </a:p>
        </p:txBody>
      </p:sp>
      <p:sp>
        <p:nvSpPr>
          <p:cNvPr id="85002" name="Rectangle 10"/>
          <p:cNvSpPr>
            <a:spLocks noGrp="1" noChangeArrowheads="1"/>
          </p:cNvSpPr>
          <p:nvPr>
            <p:ph sz="half" idx="4294967295"/>
          </p:nvPr>
        </p:nvSpPr>
        <p:spPr>
          <a:xfrm>
            <a:off x="1447800" y="1480785"/>
            <a:ext cx="12496800" cy="6444015"/>
          </a:xfrm>
          <a:prstGeom prst="rect">
            <a:avLst/>
          </a:prstGeom>
        </p:spPr>
        <p:txBody>
          <a:bodyPr/>
          <a:lstStyle/>
          <a:p>
            <a:pPr>
              <a:lnSpc>
                <a:spcPct val="150000"/>
              </a:lnSpc>
              <a:spcBef>
                <a:spcPct val="50000"/>
              </a:spcBef>
              <a:spcAft>
                <a:spcPct val="0"/>
              </a:spcAft>
              <a:buClr>
                <a:schemeClr val="tx1"/>
              </a:buClr>
              <a:buSzPct val="100000"/>
            </a:pPr>
            <a:r>
              <a:rPr lang="en-US" sz="2880" b="1" dirty="0" err="1">
                <a:latin typeface="Roboto Medium"/>
              </a:rPr>
              <a:t>grep</a:t>
            </a:r>
            <a:r>
              <a:rPr lang="en-US" sz="2880" dirty="0">
                <a:latin typeface="Roboto Medium"/>
              </a:rPr>
              <a:t> List all files with the specified expression. </a:t>
            </a:r>
            <a:br>
              <a:rPr lang="en-US" sz="2880" dirty="0">
                <a:latin typeface="Roboto Medium"/>
              </a:rPr>
            </a:br>
            <a:r>
              <a:rPr lang="en-US" sz="2880" dirty="0">
                <a:latin typeface="Roboto Medium"/>
              </a:rPr>
              <a:t>(</a:t>
            </a:r>
            <a:r>
              <a:rPr lang="en-US" sz="2880" i="1" dirty="0" err="1">
                <a:latin typeface="Roboto Medium"/>
              </a:rPr>
              <a:t>grep</a:t>
            </a:r>
            <a:r>
              <a:rPr lang="en-US" sz="2880" i="1" dirty="0">
                <a:latin typeface="Roboto Medium"/>
              </a:rPr>
              <a:t> pattern &lt;filename/</a:t>
            </a:r>
            <a:r>
              <a:rPr lang="en-US" sz="2880" i="1" dirty="0" err="1">
                <a:latin typeface="Roboto Medium"/>
              </a:rPr>
              <a:t>directorypath</a:t>
            </a:r>
            <a:r>
              <a:rPr lang="en-US" sz="2880" dirty="0">
                <a:latin typeface="Roboto Medium"/>
              </a:rPr>
              <a:t>&gt;)</a:t>
            </a:r>
            <a:br>
              <a:rPr lang="en-US" sz="2880" dirty="0">
                <a:latin typeface="Roboto Medium"/>
              </a:rPr>
            </a:br>
            <a:r>
              <a:rPr lang="en-US" sz="2880" dirty="0">
                <a:latin typeface="Roboto Medium"/>
              </a:rPr>
              <a:t>Ex: </a:t>
            </a:r>
            <a:r>
              <a:rPr lang="en-US" sz="2880" dirty="0" err="1">
                <a:latin typeface="Roboto Medium"/>
              </a:rPr>
              <a:t>ls</a:t>
            </a:r>
            <a:r>
              <a:rPr lang="en-US" sz="2880" dirty="0">
                <a:latin typeface="Roboto Medium"/>
              </a:rPr>
              <a:t> –l |</a:t>
            </a:r>
            <a:r>
              <a:rPr lang="en-US" sz="2880" dirty="0" err="1">
                <a:latin typeface="Roboto Medium"/>
              </a:rPr>
              <a:t>grep</a:t>
            </a:r>
            <a:r>
              <a:rPr lang="en-US" sz="2880" dirty="0">
                <a:latin typeface="Roboto Medium"/>
              </a:rPr>
              <a:t> </a:t>
            </a:r>
            <a:r>
              <a:rPr lang="en-US" sz="2880" dirty="0" err="1">
                <a:latin typeface="Roboto Medium"/>
              </a:rPr>
              <a:t>sidbi</a:t>
            </a:r>
            <a:r>
              <a:rPr lang="en-US" sz="2880" dirty="0">
                <a:latin typeface="Roboto Medium"/>
              </a:rPr>
              <a:t> : List all lines with a </a:t>
            </a:r>
            <a:r>
              <a:rPr lang="en-US" sz="2880" dirty="0" err="1">
                <a:latin typeface="Roboto Medium"/>
              </a:rPr>
              <a:t>sidbi</a:t>
            </a:r>
            <a:r>
              <a:rPr lang="en-US" sz="2880" dirty="0">
                <a:latin typeface="Roboto Medium"/>
              </a:rPr>
              <a:t> in them.</a:t>
            </a:r>
          </a:p>
          <a:p>
            <a:pPr marL="373380" indent="-373380">
              <a:lnSpc>
                <a:spcPct val="150000"/>
              </a:lnSpc>
              <a:spcBef>
                <a:spcPct val="50000"/>
              </a:spcBef>
              <a:spcAft>
                <a:spcPct val="0"/>
              </a:spcAft>
              <a:buClr>
                <a:schemeClr val="tx1"/>
              </a:buClr>
              <a:buSzPct val="100000"/>
              <a:buNone/>
            </a:pPr>
            <a:r>
              <a:rPr lang="en-US" sz="2880" dirty="0">
                <a:latin typeface="Roboto Medium"/>
              </a:rPr>
              <a:t>	Ex: </a:t>
            </a:r>
            <a:r>
              <a:rPr lang="en-US" sz="2880" dirty="0" err="1">
                <a:latin typeface="Roboto Medium"/>
              </a:rPr>
              <a:t>grep</a:t>
            </a:r>
            <a:r>
              <a:rPr lang="en-US" sz="2880" dirty="0">
                <a:latin typeface="Roboto Medium"/>
              </a:rPr>
              <a:t> " R " : Search for R with a space on each side</a:t>
            </a:r>
          </a:p>
          <a:p>
            <a:pPr algn="just">
              <a:lnSpc>
                <a:spcPct val="150000"/>
              </a:lnSpc>
              <a:spcBef>
                <a:spcPct val="50000"/>
              </a:spcBef>
              <a:spcAft>
                <a:spcPct val="0"/>
              </a:spcAft>
              <a:buClr>
                <a:schemeClr val="tx1"/>
              </a:buClr>
              <a:buSzPct val="100000"/>
            </a:pPr>
            <a:r>
              <a:rPr lang="en-US" sz="2880" b="1" dirty="0">
                <a:latin typeface="Roboto Medium"/>
              </a:rPr>
              <a:t>sleep</a:t>
            </a:r>
            <a:r>
              <a:rPr lang="en-US" sz="2880" dirty="0">
                <a:latin typeface="Roboto Medium"/>
              </a:rPr>
              <a:t> Delay for a specified amount of time.</a:t>
            </a:r>
          </a:p>
          <a:p>
            <a:pPr algn="just">
              <a:lnSpc>
                <a:spcPct val="150000"/>
              </a:lnSpc>
              <a:spcBef>
                <a:spcPct val="50000"/>
              </a:spcBef>
              <a:spcAft>
                <a:spcPct val="0"/>
              </a:spcAft>
              <a:buClr>
                <a:schemeClr val="tx1"/>
              </a:buClr>
              <a:buSzPct val="100000"/>
            </a:pPr>
            <a:r>
              <a:rPr lang="en-US" sz="2880" b="1" dirty="0">
                <a:latin typeface="Roboto Medium"/>
              </a:rPr>
              <a:t>sort </a:t>
            </a:r>
            <a:r>
              <a:rPr lang="en-US" sz="2880" dirty="0" err="1">
                <a:latin typeface="Roboto Medium"/>
              </a:rPr>
              <a:t>Sort</a:t>
            </a:r>
            <a:r>
              <a:rPr lang="en-US" sz="2880" dirty="0">
                <a:latin typeface="Roboto Medium"/>
              </a:rPr>
              <a:t> a file alphabetically.</a:t>
            </a:r>
          </a:p>
          <a:p>
            <a:pPr algn="just">
              <a:lnSpc>
                <a:spcPct val="150000"/>
              </a:lnSpc>
              <a:spcBef>
                <a:spcPct val="50000"/>
              </a:spcBef>
              <a:spcAft>
                <a:spcPct val="0"/>
              </a:spcAft>
              <a:buClr>
                <a:schemeClr val="tx1"/>
              </a:buClr>
              <a:buSzPct val="100000"/>
            </a:pPr>
            <a:r>
              <a:rPr lang="en-US" sz="2880" b="1" dirty="0" err="1">
                <a:latin typeface="Roboto Medium"/>
              </a:rPr>
              <a:t>uniq</a:t>
            </a:r>
            <a:r>
              <a:rPr lang="en-US" sz="2880" b="1" dirty="0">
                <a:latin typeface="Roboto Medium"/>
              </a:rPr>
              <a:t> </a:t>
            </a:r>
            <a:r>
              <a:rPr lang="en-US" sz="2880" dirty="0">
                <a:latin typeface="Roboto Medium"/>
              </a:rPr>
              <a:t>Remove duplicate lines from a sorted file.</a:t>
            </a:r>
          </a:p>
          <a:p>
            <a:pPr algn="just">
              <a:lnSpc>
                <a:spcPct val="150000"/>
              </a:lnSpc>
              <a:spcBef>
                <a:spcPct val="50000"/>
              </a:spcBef>
              <a:spcAft>
                <a:spcPct val="0"/>
              </a:spcAft>
              <a:buClr>
                <a:schemeClr val="tx1"/>
              </a:buClr>
              <a:buSzPct val="100000"/>
            </a:pPr>
            <a:r>
              <a:rPr lang="en-US" sz="2880" b="1" dirty="0" err="1">
                <a:latin typeface="Roboto Medium"/>
              </a:rPr>
              <a:t>wc</a:t>
            </a:r>
            <a:r>
              <a:rPr lang="en-US" sz="2880" dirty="0">
                <a:latin typeface="Roboto Medium"/>
              </a:rPr>
              <a:t> Count lines, words, characters in a file. (</a:t>
            </a:r>
            <a:r>
              <a:rPr lang="en-US" sz="2880" dirty="0" err="1">
                <a:latin typeface="Roboto Medium"/>
              </a:rPr>
              <a:t>wc</a:t>
            </a:r>
            <a:r>
              <a:rPr lang="en-US" sz="2880" dirty="0">
                <a:latin typeface="Roboto Medium"/>
              </a:rPr>
              <a:t> –c/w/l &lt;filename&gt;).</a:t>
            </a:r>
          </a:p>
          <a:p>
            <a:pPr marL="373380" indent="-373380">
              <a:lnSpc>
                <a:spcPct val="150000"/>
              </a:lnSpc>
              <a:spcBef>
                <a:spcPct val="50000"/>
              </a:spcBef>
              <a:spcAft>
                <a:spcPct val="0"/>
              </a:spcAft>
              <a:buSzPct val="100000"/>
              <a:buBlip>
                <a:blip r:embed="rId3"/>
              </a:buBlip>
            </a:pPr>
            <a:endParaRPr lang="en-US" sz="2880" dirty="0">
              <a:latin typeface="Roboto Medium"/>
            </a:endParaRPr>
          </a:p>
        </p:txBody>
      </p:sp>
      <p:sp>
        <p:nvSpPr>
          <p:cNvPr id="85000" name="Text Box 8"/>
          <p:cNvSpPr txBox="1">
            <a:spLocks noChangeArrowheads="1"/>
          </p:cNvSpPr>
          <p:nvPr/>
        </p:nvSpPr>
        <p:spPr bwMode="auto">
          <a:xfrm>
            <a:off x="1977391" y="125730"/>
            <a:ext cx="6983730" cy="4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sz="2880" b="1">
                <a:solidFill>
                  <a:schemeClr val="bg1"/>
                </a:solidFill>
                <a:latin typeface="Times New Roman" panose="02020603050405020304" pitchFamily="18" charset="0"/>
              </a:rPr>
              <a:t>Linux Commands</a:t>
            </a:r>
          </a:p>
        </p:txBody>
      </p:sp>
    </p:spTree>
    <p:extLst>
      <p:ext uri="{BB962C8B-B14F-4D97-AF65-F5344CB8AC3E}">
        <p14:creationId xmlns:p14="http://schemas.microsoft.com/office/powerpoint/2010/main" val="26675571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2362200" y="2057400"/>
            <a:ext cx="8839200" cy="414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dirty="0">
                <a:solidFill>
                  <a:srgbClr val="000000"/>
                </a:solidFill>
                <a:latin typeface="Roboto Medium"/>
              </a:rPr>
              <a:t>#print date and time -  today.sh</a:t>
            </a:r>
          </a:p>
          <a:p>
            <a:pPr eaLnBrk="1">
              <a:lnSpc>
                <a:spcPct val="116000"/>
              </a:lnSpc>
              <a:buClrTx/>
              <a:buSzPct val="45000"/>
              <a:buFontTx/>
              <a:buNone/>
            </a:pPr>
            <a:r>
              <a:rPr lang="en-GB" sz="2830" i="1" dirty="0">
                <a:solidFill>
                  <a:srgbClr val="000000"/>
                </a:solidFill>
                <a:latin typeface="Roboto Medium"/>
              </a:rPr>
              <a:t>echo "Today is:"</a:t>
            </a:r>
          </a:p>
          <a:p>
            <a:pPr eaLnBrk="1">
              <a:lnSpc>
                <a:spcPct val="116000"/>
              </a:lnSpc>
              <a:buClrTx/>
              <a:buSzPct val="45000"/>
              <a:buFontTx/>
              <a:buNone/>
            </a:pPr>
            <a:r>
              <a:rPr lang="en-GB" sz="2830" i="1" dirty="0">
                <a:solidFill>
                  <a:srgbClr val="000000"/>
                </a:solidFill>
                <a:latin typeface="Roboto Medium"/>
              </a:rPr>
              <a:t>date</a:t>
            </a:r>
          </a:p>
          <a:p>
            <a:pPr eaLnBrk="1">
              <a:lnSpc>
                <a:spcPct val="116000"/>
              </a:lnSpc>
              <a:buClrTx/>
              <a:buSzPct val="45000"/>
              <a:buFontTx/>
              <a:buNone/>
            </a:pPr>
            <a:endParaRPr lang="en-GB" sz="2830" dirty="0">
              <a:solidFill>
                <a:srgbClr val="000000"/>
              </a:solidFill>
              <a:latin typeface="Roboto Medium"/>
            </a:endParaRPr>
          </a:p>
          <a:p>
            <a:pPr eaLnBrk="1">
              <a:lnSpc>
                <a:spcPct val="116000"/>
              </a:lnSpc>
              <a:buClrTx/>
              <a:buSzPct val="45000"/>
              <a:buFontTx/>
              <a:buNone/>
            </a:pPr>
            <a:r>
              <a:rPr lang="en-GB" sz="2830" dirty="0">
                <a:solidFill>
                  <a:srgbClr val="000000"/>
                </a:solidFill>
                <a:latin typeface="Roboto Medium"/>
              </a:rPr>
              <a:t>Save it as today.sh</a:t>
            </a:r>
          </a:p>
          <a:p>
            <a:pPr eaLnBrk="1">
              <a:lnSpc>
                <a:spcPct val="116000"/>
              </a:lnSpc>
              <a:buClrTx/>
              <a:buSzPct val="45000"/>
              <a:buFontTx/>
              <a:buNone/>
            </a:pPr>
            <a:endParaRPr lang="en-GB" sz="2830" dirty="0">
              <a:solidFill>
                <a:srgbClr val="000000"/>
              </a:solidFill>
              <a:latin typeface="Roboto Medium"/>
            </a:endParaRPr>
          </a:p>
          <a:p>
            <a:pPr eaLnBrk="1">
              <a:lnSpc>
                <a:spcPct val="116000"/>
              </a:lnSpc>
              <a:buClrTx/>
              <a:buSzPct val="45000"/>
              <a:buFontTx/>
              <a:buNone/>
            </a:pPr>
            <a:r>
              <a:rPr lang="en-GB" sz="2830" dirty="0">
                <a:solidFill>
                  <a:srgbClr val="000000"/>
                </a:solidFill>
                <a:latin typeface="Roboto Medium"/>
              </a:rPr>
              <a:t>Run:</a:t>
            </a:r>
          </a:p>
          <a:p>
            <a:pPr eaLnBrk="1">
              <a:lnSpc>
                <a:spcPct val="116000"/>
              </a:lnSpc>
              <a:buClrTx/>
              <a:buSzPct val="45000"/>
              <a:buFontTx/>
              <a:buNone/>
            </a:pPr>
            <a:r>
              <a:rPr lang="en-GB" sz="2830" dirty="0" err="1">
                <a:solidFill>
                  <a:srgbClr val="000000"/>
                </a:solidFill>
                <a:latin typeface="Roboto Medium"/>
              </a:rPr>
              <a:t>sh</a:t>
            </a:r>
            <a:r>
              <a:rPr lang="en-GB" sz="2830" dirty="0">
                <a:solidFill>
                  <a:srgbClr val="000000"/>
                </a:solidFill>
                <a:latin typeface="Roboto Medium"/>
              </a:rPr>
              <a:t> today.sh</a:t>
            </a:r>
          </a:p>
        </p:txBody>
      </p:sp>
      <p:sp>
        <p:nvSpPr>
          <p:cNvPr id="2" name="Title 1"/>
          <p:cNvSpPr>
            <a:spLocks noGrp="1"/>
          </p:cNvSpPr>
          <p:nvPr>
            <p:ph type="title"/>
          </p:nvPr>
        </p:nvSpPr>
        <p:spPr/>
        <p:txBody>
          <a:bodyPr/>
          <a:lstStyle/>
          <a:p>
            <a:r>
              <a:rPr lang="en-IN" dirty="0"/>
              <a:t>Example:</a:t>
            </a:r>
          </a:p>
        </p:txBody>
      </p:sp>
    </p:spTree>
    <p:extLst>
      <p:ext uri="{BB962C8B-B14F-4D97-AF65-F5344CB8AC3E}">
        <p14:creationId xmlns:p14="http://schemas.microsoft.com/office/powerpoint/2010/main" val="3848952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4800600" y="1480785"/>
            <a:ext cx="5595851" cy="584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34000"/>
              </a:lnSpc>
              <a:buClrTx/>
              <a:buSzPct val="45000"/>
              <a:buFontTx/>
              <a:buNone/>
            </a:pPr>
            <a:r>
              <a:rPr lang="en-GB" sz="3484" i="1" dirty="0">
                <a:solidFill>
                  <a:srgbClr val="000000"/>
                </a:solidFill>
                <a:latin typeface="Roboto Medium"/>
              </a:rPr>
              <a:t>#sample.sh</a:t>
            </a:r>
          </a:p>
          <a:p>
            <a:pPr eaLnBrk="1">
              <a:lnSpc>
                <a:spcPct val="134000"/>
              </a:lnSpc>
              <a:buClrTx/>
              <a:buSzPct val="45000"/>
              <a:buFontTx/>
              <a:buNone/>
            </a:pPr>
            <a:r>
              <a:rPr lang="en-GB" sz="3484" i="1" dirty="0">
                <a:solidFill>
                  <a:srgbClr val="000000"/>
                </a:solidFill>
                <a:latin typeface="Roboto Medium"/>
              </a:rPr>
              <a:t>#!/bin/</a:t>
            </a:r>
            <a:r>
              <a:rPr lang="en-GB" sz="3484" i="1" dirty="0" err="1">
                <a:solidFill>
                  <a:srgbClr val="000000"/>
                </a:solidFill>
                <a:latin typeface="Roboto Medium"/>
              </a:rPr>
              <a:t>sh</a:t>
            </a:r>
            <a:endParaRPr lang="en-GB" sz="3484" i="1" dirty="0">
              <a:solidFill>
                <a:srgbClr val="000000"/>
              </a:solidFill>
              <a:latin typeface="Roboto Medium"/>
            </a:endParaRPr>
          </a:p>
          <a:p>
            <a:pPr eaLnBrk="1">
              <a:lnSpc>
                <a:spcPct val="134000"/>
              </a:lnSpc>
              <a:buClrTx/>
              <a:buSzPct val="45000"/>
              <a:buFontTx/>
              <a:buNone/>
            </a:pPr>
            <a:r>
              <a:rPr lang="en-GB" sz="3484" i="1" dirty="0">
                <a:solidFill>
                  <a:srgbClr val="000000"/>
                </a:solidFill>
                <a:latin typeface="Roboto Medium"/>
              </a:rPr>
              <a:t># assign a value:</a:t>
            </a:r>
          </a:p>
          <a:p>
            <a:pPr eaLnBrk="1">
              <a:lnSpc>
                <a:spcPct val="134000"/>
              </a:lnSpc>
              <a:buClrTx/>
              <a:buSzPct val="45000"/>
              <a:buFontTx/>
              <a:buNone/>
            </a:pPr>
            <a:r>
              <a:rPr lang="en-GB" sz="3484" i="1" dirty="0">
                <a:solidFill>
                  <a:srgbClr val="000000"/>
                </a:solidFill>
                <a:latin typeface="Roboto Medium"/>
              </a:rPr>
              <a:t>a="hello world"</a:t>
            </a:r>
          </a:p>
          <a:p>
            <a:pPr eaLnBrk="1">
              <a:lnSpc>
                <a:spcPct val="134000"/>
              </a:lnSpc>
              <a:buClrTx/>
              <a:buSzPct val="45000"/>
              <a:buFontTx/>
              <a:buNone/>
            </a:pPr>
            <a:r>
              <a:rPr lang="en-GB" sz="3484" i="1" dirty="0">
                <a:solidFill>
                  <a:srgbClr val="000000"/>
                </a:solidFill>
                <a:latin typeface="Roboto Medium"/>
              </a:rPr>
              <a:t># now print the content of "a":</a:t>
            </a:r>
          </a:p>
          <a:p>
            <a:pPr eaLnBrk="1">
              <a:lnSpc>
                <a:spcPct val="134000"/>
              </a:lnSpc>
              <a:buClrTx/>
              <a:buSzPct val="45000"/>
              <a:buFontTx/>
              <a:buNone/>
            </a:pPr>
            <a:r>
              <a:rPr lang="en-GB" sz="3484" i="1" dirty="0">
                <a:solidFill>
                  <a:srgbClr val="000000"/>
                </a:solidFill>
                <a:latin typeface="Roboto Medium"/>
              </a:rPr>
              <a:t>echo "A is:"</a:t>
            </a:r>
          </a:p>
          <a:p>
            <a:pPr eaLnBrk="1">
              <a:lnSpc>
                <a:spcPct val="134000"/>
              </a:lnSpc>
              <a:buClrTx/>
              <a:buSzPct val="45000"/>
              <a:buFontTx/>
              <a:buNone/>
            </a:pPr>
            <a:r>
              <a:rPr lang="en-GB" sz="3484" i="1" dirty="0">
                <a:solidFill>
                  <a:srgbClr val="000000"/>
                </a:solidFill>
                <a:latin typeface="Roboto Medium"/>
              </a:rPr>
              <a:t>echo $a</a:t>
            </a:r>
          </a:p>
        </p:txBody>
      </p:sp>
      <p:sp>
        <p:nvSpPr>
          <p:cNvPr id="5" name="Title 1"/>
          <p:cNvSpPr>
            <a:spLocks noGrp="1"/>
          </p:cNvSpPr>
          <p:nvPr>
            <p:ph type="title"/>
          </p:nvPr>
        </p:nvSpPr>
        <p:spPr>
          <a:xfrm>
            <a:off x="834481" y="474943"/>
            <a:ext cx="7454312" cy="1005842"/>
          </a:xfrm>
        </p:spPr>
        <p:txBody>
          <a:bodyPr/>
          <a:lstStyle/>
          <a:p>
            <a:r>
              <a:rPr lang="en-IN" dirty="0"/>
              <a:t>Example:</a:t>
            </a:r>
          </a:p>
        </p:txBody>
      </p:sp>
    </p:spTree>
    <p:extLst>
      <p:ext uri="{BB962C8B-B14F-4D97-AF65-F5344CB8AC3E}">
        <p14:creationId xmlns:p14="http://schemas.microsoft.com/office/powerpoint/2010/main" val="15140826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3048000" y="1600200"/>
            <a:ext cx="6968028" cy="52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900" i="1" dirty="0">
                <a:solidFill>
                  <a:srgbClr val="000000"/>
                </a:solidFill>
                <a:latin typeface="Roboto Medium"/>
              </a:rPr>
              <a:t>#ex-2 </a:t>
            </a:r>
            <a:r>
              <a:rPr lang="en-GB" sz="2900" i="1" dirty="0" err="1">
                <a:solidFill>
                  <a:srgbClr val="000000"/>
                </a:solidFill>
                <a:latin typeface="Roboto Medium"/>
              </a:rPr>
              <a:t>grep</a:t>
            </a:r>
            <a:r>
              <a:rPr lang="en-GB" sz="2900" i="1" dirty="0">
                <a:solidFill>
                  <a:srgbClr val="000000"/>
                </a:solidFill>
                <a:latin typeface="Roboto Medium"/>
              </a:rPr>
              <a:t> word in a file - grep_ex.sh</a:t>
            </a:r>
          </a:p>
          <a:p>
            <a:pPr eaLnBrk="1">
              <a:lnSpc>
                <a:spcPct val="116000"/>
              </a:lnSpc>
              <a:buClrTx/>
              <a:buSzPct val="45000"/>
              <a:buFontTx/>
              <a:buNone/>
            </a:pPr>
            <a:r>
              <a:rPr lang="en-GB" sz="2900" i="1" dirty="0">
                <a:solidFill>
                  <a:srgbClr val="000000"/>
                </a:solidFill>
                <a:latin typeface="Roboto Medium"/>
              </a:rPr>
              <a:t>echo "Enter the search string:"</a:t>
            </a:r>
          </a:p>
          <a:p>
            <a:pPr eaLnBrk="1">
              <a:lnSpc>
                <a:spcPct val="116000"/>
              </a:lnSpc>
              <a:buClrTx/>
              <a:buSzPct val="45000"/>
              <a:buFontTx/>
              <a:buNone/>
            </a:pPr>
            <a:r>
              <a:rPr lang="en-GB" sz="2900" i="1" dirty="0">
                <a:solidFill>
                  <a:srgbClr val="000000"/>
                </a:solidFill>
                <a:latin typeface="Roboto Medium"/>
              </a:rPr>
              <a:t>read string</a:t>
            </a:r>
          </a:p>
          <a:p>
            <a:pPr eaLnBrk="1">
              <a:lnSpc>
                <a:spcPct val="116000"/>
              </a:lnSpc>
              <a:buClrTx/>
              <a:buSzPct val="45000"/>
              <a:buFontTx/>
              <a:buNone/>
            </a:pPr>
            <a:r>
              <a:rPr lang="en-GB" sz="2900" i="1" dirty="0">
                <a:solidFill>
                  <a:srgbClr val="000000"/>
                </a:solidFill>
                <a:latin typeface="Roboto Medium"/>
              </a:rPr>
              <a:t>echo "Enter the file name:"</a:t>
            </a:r>
          </a:p>
          <a:p>
            <a:pPr eaLnBrk="1">
              <a:lnSpc>
                <a:spcPct val="116000"/>
              </a:lnSpc>
              <a:buClrTx/>
              <a:buSzPct val="45000"/>
              <a:buFontTx/>
              <a:buNone/>
            </a:pPr>
            <a:r>
              <a:rPr lang="en-GB" sz="2900" i="1" dirty="0">
                <a:solidFill>
                  <a:srgbClr val="000000"/>
                </a:solidFill>
                <a:latin typeface="Roboto Medium"/>
              </a:rPr>
              <a:t>read filename</a:t>
            </a:r>
          </a:p>
          <a:p>
            <a:pPr eaLnBrk="1">
              <a:lnSpc>
                <a:spcPct val="116000"/>
              </a:lnSpc>
              <a:buClrTx/>
              <a:buSzPct val="45000"/>
              <a:buFontTx/>
              <a:buNone/>
            </a:pPr>
            <a:endParaRPr lang="en-GB" sz="2900" i="1" dirty="0">
              <a:solidFill>
                <a:srgbClr val="000000"/>
              </a:solidFill>
              <a:latin typeface="Roboto Medium"/>
            </a:endParaRPr>
          </a:p>
          <a:p>
            <a:pPr eaLnBrk="1">
              <a:lnSpc>
                <a:spcPct val="116000"/>
              </a:lnSpc>
              <a:buClrTx/>
              <a:buSzPct val="45000"/>
              <a:buFontTx/>
              <a:buNone/>
            </a:pPr>
            <a:r>
              <a:rPr lang="en-GB" sz="2900" i="1" dirty="0" err="1">
                <a:solidFill>
                  <a:srgbClr val="000000"/>
                </a:solidFill>
                <a:latin typeface="Roboto Medium"/>
              </a:rPr>
              <a:t>grep</a:t>
            </a:r>
            <a:r>
              <a:rPr lang="en-GB" sz="2900" i="1" dirty="0">
                <a:solidFill>
                  <a:srgbClr val="000000"/>
                </a:solidFill>
                <a:latin typeface="Roboto Medium"/>
              </a:rPr>
              <a:t> -n "$string" $filename</a:t>
            </a:r>
          </a:p>
          <a:p>
            <a:pPr eaLnBrk="1">
              <a:lnSpc>
                <a:spcPct val="116000"/>
              </a:lnSpc>
              <a:buClrTx/>
              <a:buSzPct val="45000"/>
              <a:buFontTx/>
              <a:buNone/>
            </a:pPr>
            <a:endParaRPr lang="en-GB" sz="2900" i="1" dirty="0">
              <a:solidFill>
                <a:srgbClr val="000000"/>
              </a:solidFill>
              <a:latin typeface="Roboto Medium"/>
            </a:endParaRPr>
          </a:p>
          <a:p>
            <a:pPr eaLnBrk="1">
              <a:lnSpc>
                <a:spcPct val="116000"/>
              </a:lnSpc>
              <a:buClrTx/>
              <a:buSzPct val="45000"/>
              <a:buFontTx/>
              <a:buNone/>
            </a:pPr>
            <a:endParaRPr lang="en-GB" sz="2900" dirty="0">
              <a:solidFill>
                <a:srgbClr val="000000"/>
              </a:solidFill>
              <a:latin typeface="Roboto Medium"/>
            </a:endParaRPr>
          </a:p>
          <a:p>
            <a:pPr eaLnBrk="1">
              <a:lnSpc>
                <a:spcPct val="116000"/>
              </a:lnSpc>
              <a:buClrTx/>
              <a:buSzPct val="45000"/>
              <a:buFontTx/>
              <a:buNone/>
            </a:pPr>
            <a:endParaRPr lang="en-GB" sz="2900" dirty="0">
              <a:solidFill>
                <a:srgbClr val="000000"/>
              </a:solidFill>
              <a:latin typeface="Roboto Medium"/>
            </a:endParaRPr>
          </a:p>
        </p:txBody>
      </p:sp>
      <p:sp>
        <p:nvSpPr>
          <p:cNvPr id="5" name="Title 1"/>
          <p:cNvSpPr>
            <a:spLocks noGrp="1"/>
          </p:cNvSpPr>
          <p:nvPr>
            <p:ph type="title"/>
          </p:nvPr>
        </p:nvSpPr>
        <p:spPr>
          <a:xfrm>
            <a:off x="834481" y="474943"/>
            <a:ext cx="7454312" cy="1005842"/>
          </a:xfrm>
        </p:spPr>
        <p:txBody>
          <a:bodyPr/>
          <a:lstStyle/>
          <a:p>
            <a:r>
              <a:rPr lang="en-IN" dirty="0"/>
              <a:t>Example:</a:t>
            </a:r>
          </a:p>
        </p:txBody>
      </p:sp>
    </p:spTree>
    <p:extLst>
      <p:ext uri="{BB962C8B-B14F-4D97-AF65-F5344CB8AC3E}">
        <p14:creationId xmlns:p14="http://schemas.microsoft.com/office/powerpoint/2010/main" val="7806164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4953000" y="762000"/>
            <a:ext cx="7465744" cy="782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900" i="1" u="sng">
                <a:solidFill>
                  <a:srgbClr val="000000"/>
                </a:solidFill>
                <a:latin typeface="Roboto Medium"/>
              </a:rPr>
              <a:t>If statement</a:t>
            </a:r>
          </a:p>
          <a:p>
            <a:pPr eaLnBrk="1">
              <a:lnSpc>
                <a:spcPct val="116000"/>
              </a:lnSpc>
              <a:buClrTx/>
              <a:buSzPct val="45000"/>
              <a:buFontTx/>
              <a:buNone/>
            </a:pPr>
            <a:r>
              <a:rPr lang="en-GB" sz="2900" u="sng">
                <a:solidFill>
                  <a:srgbClr val="000000"/>
                </a:solidFill>
                <a:latin typeface="Roboto Medium"/>
              </a:rPr>
              <a:t>Type 1:</a:t>
            </a:r>
          </a:p>
          <a:p>
            <a:pPr eaLnBrk="1">
              <a:lnSpc>
                <a:spcPct val="116000"/>
              </a:lnSpc>
              <a:buClrTx/>
              <a:buSzPct val="45000"/>
              <a:buFontTx/>
              <a:buNone/>
            </a:pPr>
            <a:r>
              <a:rPr lang="en-GB" sz="2900">
                <a:solidFill>
                  <a:srgbClr val="000000"/>
                </a:solidFill>
                <a:latin typeface="Roboto Medium"/>
              </a:rPr>
              <a:t>if condition is true</a:t>
            </a:r>
          </a:p>
          <a:p>
            <a:pPr eaLnBrk="1">
              <a:lnSpc>
                <a:spcPct val="116000"/>
              </a:lnSpc>
              <a:buClrTx/>
              <a:buSzPct val="45000"/>
              <a:buFontTx/>
              <a:buNone/>
            </a:pPr>
            <a:r>
              <a:rPr lang="en-GB" sz="2900">
                <a:solidFill>
                  <a:srgbClr val="000000"/>
                </a:solidFill>
                <a:latin typeface="Roboto Medium"/>
              </a:rPr>
              <a:t>then</a:t>
            </a:r>
          </a:p>
          <a:p>
            <a:pPr eaLnBrk="1">
              <a:lnSpc>
                <a:spcPct val="116000"/>
              </a:lnSpc>
              <a:buClrTx/>
              <a:buSzPct val="45000"/>
              <a:buFontTx/>
              <a:buNone/>
            </a:pPr>
            <a:r>
              <a:rPr lang="en-GB" sz="2900">
                <a:solidFill>
                  <a:srgbClr val="000000"/>
                </a:solidFill>
                <a:latin typeface="Roboto Medium"/>
              </a:rPr>
              <a:t>	do this </a:t>
            </a:r>
          </a:p>
          <a:p>
            <a:pPr eaLnBrk="1">
              <a:lnSpc>
                <a:spcPct val="116000"/>
              </a:lnSpc>
              <a:buClrTx/>
              <a:buSzPct val="45000"/>
              <a:buFontTx/>
              <a:buNone/>
            </a:pPr>
            <a:r>
              <a:rPr lang="en-GB" sz="2900">
                <a:solidFill>
                  <a:srgbClr val="000000"/>
                </a:solidFill>
                <a:latin typeface="Roboto Medium"/>
              </a:rPr>
              <a:t>fi</a:t>
            </a:r>
          </a:p>
          <a:p>
            <a:pPr eaLnBrk="1">
              <a:lnSpc>
                <a:spcPct val="116000"/>
              </a:lnSpc>
              <a:buClrTx/>
              <a:buSzPct val="45000"/>
              <a:buFontTx/>
              <a:buNone/>
            </a:pPr>
            <a:r>
              <a:rPr lang="en-GB" sz="2900" u="sng">
                <a:solidFill>
                  <a:srgbClr val="000000"/>
                </a:solidFill>
                <a:latin typeface="Roboto Medium"/>
              </a:rPr>
              <a:t>Type 2:</a:t>
            </a:r>
          </a:p>
          <a:p>
            <a:pPr eaLnBrk="1">
              <a:lnSpc>
                <a:spcPct val="116000"/>
              </a:lnSpc>
              <a:buClrTx/>
              <a:buSzPct val="45000"/>
              <a:buFontTx/>
              <a:buNone/>
            </a:pPr>
            <a:r>
              <a:rPr lang="en-GB" sz="2900">
                <a:solidFill>
                  <a:srgbClr val="000000"/>
                </a:solidFill>
                <a:latin typeface="Roboto Medium"/>
              </a:rPr>
              <a:t>if condition is true</a:t>
            </a:r>
          </a:p>
          <a:p>
            <a:pPr eaLnBrk="1">
              <a:lnSpc>
                <a:spcPct val="116000"/>
              </a:lnSpc>
              <a:buClrTx/>
              <a:buSzPct val="45000"/>
              <a:buFontTx/>
              <a:buNone/>
            </a:pPr>
            <a:r>
              <a:rPr lang="en-GB" sz="2900">
                <a:solidFill>
                  <a:srgbClr val="000000"/>
                </a:solidFill>
                <a:latin typeface="Roboto Medium"/>
              </a:rPr>
              <a:t>then</a:t>
            </a:r>
          </a:p>
          <a:p>
            <a:pPr eaLnBrk="1">
              <a:lnSpc>
                <a:spcPct val="116000"/>
              </a:lnSpc>
              <a:buClrTx/>
              <a:buSzPct val="45000"/>
              <a:buFontTx/>
              <a:buNone/>
            </a:pPr>
            <a:r>
              <a:rPr lang="en-GB" sz="2900">
                <a:solidFill>
                  <a:srgbClr val="000000"/>
                </a:solidFill>
                <a:latin typeface="Roboto Medium"/>
              </a:rPr>
              <a:t>	do this </a:t>
            </a:r>
          </a:p>
          <a:p>
            <a:pPr eaLnBrk="1">
              <a:lnSpc>
                <a:spcPct val="116000"/>
              </a:lnSpc>
              <a:buClrTx/>
              <a:buSzPct val="45000"/>
              <a:buFontTx/>
              <a:buNone/>
            </a:pPr>
            <a:r>
              <a:rPr lang="en-GB" sz="2900">
                <a:solidFill>
                  <a:srgbClr val="000000"/>
                </a:solidFill>
                <a:latin typeface="Roboto Medium"/>
              </a:rPr>
              <a:t>else</a:t>
            </a:r>
          </a:p>
          <a:p>
            <a:pPr eaLnBrk="1">
              <a:lnSpc>
                <a:spcPct val="116000"/>
              </a:lnSpc>
              <a:buClrTx/>
              <a:buSzPct val="45000"/>
              <a:buFontTx/>
              <a:buNone/>
            </a:pPr>
            <a:r>
              <a:rPr lang="en-GB" sz="2900">
                <a:solidFill>
                  <a:srgbClr val="000000"/>
                </a:solidFill>
                <a:latin typeface="Roboto Medium"/>
              </a:rPr>
              <a:t>	do that</a:t>
            </a:r>
          </a:p>
          <a:p>
            <a:pPr eaLnBrk="1">
              <a:lnSpc>
                <a:spcPct val="116000"/>
              </a:lnSpc>
              <a:buClrTx/>
              <a:buSzPct val="45000"/>
              <a:buFontTx/>
              <a:buNone/>
            </a:pPr>
            <a:r>
              <a:rPr lang="en-GB" sz="2900">
                <a:solidFill>
                  <a:srgbClr val="000000"/>
                </a:solidFill>
                <a:latin typeface="Roboto Medium"/>
              </a:rPr>
              <a:t>fi</a:t>
            </a:r>
          </a:p>
          <a:p>
            <a:pPr eaLnBrk="1">
              <a:lnSpc>
                <a:spcPct val="116000"/>
              </a:lnSpc>
              <a:buClrTx/>
              <a:buSzPct val="45000"/>
              <a:buFontTx/>
              <a:buNone/>
            </a:pPr>
            <a:endParaRPr lang="en-GB" sz="2900">
              <a:solidFill>
                <a:srgbClr val="000000"/>
              </a:solidFill>
              <a:latin typeface="Roboto Medium"/>
            </a:endParaRPr>
          </a:p>
          <a:p>
            <a:pPr eaLnBrk="1">
              <a:lnSpc>
                <a:spcPct val="116000"/>
              </a:lnSpc>
              <a:buClrTx/>
              <a:buSzPct val="45000"/>
              <a:buFontTx/>
              <a:buNone/>
            </a:pPr>
            <a:endParaRPr lang="en-GB" sz="2900">
              <a:solidFill>
                <a:srgbClr val="000000"/>
              </a:solidFill>
              <a:latin typeface="Roboto Medium"/>
            </a:endParaRPr>
          </a:p>
        </p:txBody>
      </p:sp>
      <p:sp>
        <p:nvSpPr>
          <p:cNvPr id="5" name="Title 1"/>
          <p:cNvSpPr>
            <a:spLocks noGrp="1"/>
          </p:cNvSpPr>
          <p:nvPr>
            <p:ph type="title"/>
          </p:nvPr>
        </p:nvSpPr>
        <p:spPr>
          <a:xfrm>
            <a:off x="834481" y="474943"/>
            <a:ext cx="7454312" cy="1005842"/>
          </a:xfrm>
        </p:spPr>
        <p:txBody>
          <a:bodyPr/>
          <a:lstStyle/>
          <a:p>
            <a:r>
              <a:rPr lang="en-IN" dirty="0"/>
              <a:t>Example:</a:t>
            </a:r>
          </a:p>
        </p:txBody>
      </p:sp>
    </p:spTree>
    <p:extLst>
      <p:ext uri="{BB962C8B-B14F-4D97-AF65-F5344CB8AC3E}">
        <p14:creationId xmlns:p14="http://schemas.microsoft.com/office/powerpoint/2010/main" val="28067121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4191000" y="990600"/>
            <a:ext cx="7216886" cy="6666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dirty="0">
                <a:solidFill>
                  <a:srgbClr val="000000"/>
                </a:solidFill>
                <a:latin typeface="Times New Roman" panose="02020603050405020304" pitchFamily="18" charset="0"/>
              </a:rPr>
              <a:t>#if </a:t>
            </a:r>
            <a:r>
              <a:rPr lang="en-GB" sz="2830" i="1" dirty="0" err="1">
                <a:solidFill>
                  <a:srgbClr val="000000"/>
                </a:solidFill>
                <a:latin typeface="Times New Roman" panose="02020603050405020304" pitchFamily="18" charset="0"/>
              </a:rPr>
              <a:t>stmt</a:t>
            </a:r>
            <a:r>
              <a:rPr lang="en-GB" sz="2830" i="1" dirty="0">
                <a:solidFill>
                  <a:srgbClr val="000000"/>
                </a:solidFill>
                <a:latin typeface="Times New Roman" panose="02020603050405020304" pitchFamily="18" charset="0"/>
              </a:rPr>
              <a:t> - if_ex.sh</a:t>
            </a:r>
          </a:p>
          <a:p>
            <a:pPr eaLnBrk="1">
              <a:lnSpc>
                <a:spcPct val="116000"/>
              </a:lnSpc>
              <a:buClrTx/>
              <a:buSzPct val="45000"/>
              <a:buFontTx/>
              <a:buNone/>
            </a:pPr>
            <a:r>
              <a:rPr lang="en-GB" sz="2830" i="1" dirty="0">
                <a:solidFill>
                  <a:srgbClr val="000000"/>
                </a:solidFill>
                <a:latin typeface="Times New Roman" panose="02020603050405020304" pitchFamily="18" charset="0"/>
              </a:rPr>
              <a:t>echo "Enter the search string:"</a:t>
            </a:r>
          </a:p>
          <a:p>
            <a:pPr eaLnBrk="1">
              <a:lnSpc>
                <a:spcPct val="116000"/>
              </a:lnSpc>
              <a:buClrTx/>
              <a:buSzPct val="45000"/>
              <a:buFontTx/>
              <a:buNone/>
            </a:pPr>
            <a:r>
              <a:rPr lang="en-GB" sz="2830" i="1" dirty="0">
                <a:solidFill>
                  <a:srgbClr val="000000"/>
                </a:solidFill>
                <a:latin typeface="Times New Roman" panose="02020603050405020304" pitchFamily="18" charset="0"/>
              </a:rPr>
              <a:t>read string</a:t>
            </a:r>
          </a:p>
          <a:p>
            <a:pPr eaLnBrk="1">
              <a:lnSpc>
                <a:spcPct val="116000"/>
              </a:lnSpc>
              <a:buClrTx/>
              <a:buSzPct val="45000"/>
              <a:buFontTx/>
              <a:buNone/>
            </a:pPr>
            <a:r>
              <a:rPr lang="en-GB" sz="2830" i="1" dirty="0">
                <a:solidFill>
                  <a:srgbClr val="000000"/>
                </a:solidFill>
                <a:latin typeface="Times New Roman" panose="02020603050405020304" pitchFamily="18" charset="0"/>
              </a:rPr>
              <a:t>echo "Enter the file name:"</a:t>
            </a:r>
          </a:p>
          <a:p>
            <a:pPr eaLnBrk="1">
              <a:lnSpc>
                <a:spcPct val="116000"/>
              </a:lnSpc>
              <a:buClrTx/>
              <a:buSzPct val="45000"/>
              <a:buFontTx/>
              <a:buNone/>
            </a:pPr>
            <a:r>
              <a:rPr lang="en-GB" sz="2830" i="1" dirty="0">
                <a:solidFill>
                  <a:srgbClr val="000000"/>
                </a:solidFill>
                <a:latin typeface="Times New Roman" panose="02020603050405020304" pitchFamily="18" charset="0"/>
              </a:rPr>
              <a:t>read filename</a:t>
            </a:r>
          </a:p>
          <a:p>
            <a:pPr eaLnBrk="1">
              <a:lnSpc>
                <a:spcPct val="116000"/>
              </a:lnSpc>
              <a:buClrTx/>
              <a:buSzPct val="45000"/>
              <a:buFontTx/>
              <a:buNone/>
            </a:pPr>
            <a:r>
              <a:rPr lang="en-GB" sz="2830" i="1" dirty="0" err="1">
                <a:solidFill>
                  <a:srgbClr val="000000"/>
                </a:solidFill>
                <a:latin typeface="Times New Roman" panose="02020603050405020304" pitchFamily="18" charset="0"/>
              </a:rPr>
              <a:t>grep</a:t>
            </a:r>
            <a:r>
              <a:rPr lang="en-GB" sz="2830" i="1" dirty="0">
                <a:solidFill>
                  <a:srgbClr val="000000"/>
                </a:solidFill>
                <a:latin typeface="Times New Roman" panose="02020603050405020304" pitchFamily="18" charset="0"/>
              </a:rPr>
              <a:t> -n "$string" $filename</a:t>
            </a:r>
          </a:p>
          <a:p>
            <a:pPr eaLnBrk="1">
              <a:lnSpc>
                <a:spcPct val="116000"/>
              </a:lnSpc>
              <a:buClrTx/>
              <a:buSzPct val="45000"/>
              <a:buFontTx/>
              <a:buNone/>
            </a:pPr>
            <a:r>
              <a:rPr lang="en-GB" sz="2830" i="1" dirty="0">
                <a:solidFill>
                  <a:srgbClr val="000000"/>
                </a:solidFill>
                <a:latin typeface="Times New Roman" panose="02020603050405020304" pitchFamily="18" charset="0"/>
              </a:rPr>
              <a:t># $? gives exit status of last command</a:t>
            </a:r>
          </a:p>
          <a:p>
            <a:pPr eaLnBrk="1">
              <a:lnSpc>
                <a:spcPct val="116000"/>
              </a:lnSpc>
              <a:buClrTx/>
              <a:buSzPct val="45000"/>
              <a:buFontTx/>
              <a:buNone/>
            </a:pPr>
            <a:r>
              <a:rPr lang="en-GB" sz="2830" i="1" dirty="0">
                <a:solidFill>
                  <a:srgbClr val="000000"/>
                </a:solidFill>
                <a:latin typeface="Times New Roman" panose="02020603050405020304" pitchFamily="18" charset="0"/>
              </a:rPr>
              <a:t>if [ $? -</a:t>
            </a:r>
            <a:r>
              <a:rPr lang="en-GB" sz="2830" i="1" dirty="0" err="1">
                <a:solidFill>
                  <a:srgbClr val="000000"/>
                </a:solidFill>
                <a:latin typeface="Times New Roman" panose="02020603050405020304" pitchFamily="18" charset="0"/>
              </a:rPr>
              <a:t>eq</a:t>
            </a:r>
            <a:r>
              <a:rPr lang="en-GB" sz="2830" i="1" dirty="0">
                <a:solidFill>
                  <a:srgbClr val="000000"/>
                </a:solidFill>
                <a:latin typeface="Times New Roman" panose="02020603050405020304" pitchFamily="18" charset="0"/>
              </a:rPr>
              <a:t> 0 ]</a:t>
            </a:r>
          </a:p>
          <a:p>
            <a:pPr eaLnBrk="1">
              <a:lnSpc>
                <a:spcPct val="116000"/>
              </a:lnSpc>
              <a:buClrTx/>
              <a:buSzPct val="45000"/>
              <a:buFontTx/>
              <a:buNone/>
            </a:pPr>
            <a:r>
              <a:rPr lang="en-GB" sz="2830" i="1" dirty="0">
                <a:solidFill>
                  <a:srgbClr val="000000"/>
                </a:solidFill>
                <a:latin typeface="Times New Roman" panose="02020603050405020304" pitchFamily="18" charset="0"/>
              </a:rPr>
              <a:t>then</a:t>
            </a:r>
          </a:p>
          <a:p>
            <a:pPr eaLnBrk="1">
              <a:lnSpc>
                <a:spcPct val="116000"/>
              </a:lnSpc>
              <a:buClrTx/>
              <a:buSzPct val="45000"/>
              <a:buFontTx/>
              <a:buNone/>
            </a:pPr>
            <a:r>
              <a:rPr lang="en-GB" sz="2830" i="1" dirty="0">
                <a:solidFill>
                  <a:srgbClr val="000000"/>
                </a:solidFill>
                <a:latin typeface="Times New Roman" panose="02020603050405020304" pitchFamily="18" charset="0"/>
              </a:rPr>
              <a:t>	echo " </a:t>
            </a:r>
            <a:r>
              <a:rPr lang="en-GB" sz="2830" i="1" dirty="0" err="1">
                <a:solidFill>
                  <a:srgbClr val="000000"/>
                </a:solidFill>
                <a:latin typeface="Times New Roman" panose="02020603050405020304" pitchFamily="18" charset="0"/>
              </a:rPr>
              <a:t>Yes,the</a:t>
            </a:r>
            <a:r>
              <a:rPr lang="en-GB" sz="2830" i="1" dirty="0">
                <a:solidFill>
                  <a:srgbClr val="000000"/>
                </a:solidFill>
                <a:latin typeface="Times New Roman" panose="02020603050405020304" pitchFamily="18" charset="0"/>
              </a:rPr>
              <a:t> word present in the file"</a:t>
            </a:r>
          </a:p>
          <a:p>
            <a:pPr eaLnBrk="1">
              <a:lnSpc>
                <a:spcPct val="116000"/>
              </a:lnSpc>
              <a:buClrTx/>
              <a:buSzPct val="45000"/>
              <a:buFontTx/>
              <a:buNone/>
            </a:pPr>
            <a:r>
              <a:rPr lang="en-GB" sz="2830" i="1" dirty="0">
                <a:solidFill>
                  <a:srgbClr val="000000"/>
                </a:solidFill>
                <a:latin typeface="Times New Roman" panose="02020603050405020304" pitchFamily="18" charset="0"/>
              </a:rPr>
              <a:t>else</a:t>
            </a:r>
          </a:p>
          <a:p>
            <a:pPr eaLnBrk="1">
              <a:lnSpc>
                <a:spcPct val="116000"/>
              </a:lnSpc>
              <a:buClrTx/>
              <a:buSzPct val="45000"/>
              <a:buFontTx/>
              <a:buNone/>
            </a:pPr>
            <a:r>
              <a:rPr lang="en-GB" sz="2830" i="1" dirty="0">
                <a:solidFill>
                  <a:srgbClr val="000000"/>
                </a:solidFill>
                <a:latin typeface="Times New Roman" panose="02020603050405020304" pitchFamily="18" charset="0"/>
              </a:rPr>
              <a:t>	echo "</a:t>
            </a:r>
            <a:r>
              <a:rPr lang="en-GB" sz="2830" i="1" dirty="0" err="1">
                <a:solidFill>
                  <a:srgbClr val="000000"/>
                </a:solidFill>
                <a:latin typeface="Times New Roman" panose="02020603050405020304" pitchFamily="18" charset="0"/>
              </a:rPr>
              <a:t>No,word</a:t>
            </a:r>
            <a:r>
              <a:rPr lang="en-GB" sz="2830" i="1" dirty="0">
                <a:solidFill>
                  <a:srgbClr val="000000"/>
                </a:solidFill>
                <a:latin typeface="Times New Roman" panose="02020603050405020304" pitchFamily="18" charset="0"/>
              </a:rPr>
              <a:t> not present"</a:t>
            </a:r>
          </a:p>
          <a:p>
            <a:pPr eaLnBrk="1">
              <a:lnSpc>
                <a:spcPct val="116000"/>
              </a:lnSpc>
              <a:buClrTx/>
              <a:buSzPct val="45000"/>
              <a:buFontTx/>
              <a:buNone/>
            </a:pPr>
            <a:r>
              <a:rPr lang="en-GB" sz="2830" i="1" dirty="0">
                <a:solidFill>
                  <a:srgbClr val="000000"/>
                </a:solidFill>
                <a:latin typeface="Times New Roman" panose="02020603050405020304" pitchFamily="18" charset="0"/>
              </a:rPr>
              <a:t>fi</a:t>
            </a:r>
          </a:p>
        </p:txBody>
      </p:sp>
    </p:spTree>
    <p:extLst>
      <p:ext uri="{BB962C8B-B14F-4D97-AF65-F5344CB8AC3E}">
        <p14:creationId xmlns:p14="http://schemas.microsoft.com/office/powerpoint/2010/main" val="30924132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600200" y="1828800"/>
            <a:ext cx="5410200" cy="414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b="1" u="sng" dirty="0">
                <a:solidFill>
                  <a:srgbClr val="000000"/>
                </a:solidFill>
                <a:latin typeface="Times New Roman" panose="02020603050405020304" pitchFamily="18" charset="0"/>
              </a:rPr>
              <a:t>o/p :</a:t>
            </a:r>
          </a:p>
          <a:p>
            <a:pPr eaLnBrk="1">
              <a:lnSpc>
                <a:spcPct val="116000"/>
              </a:lnSpc>
              <a:buClrTx/>
              <a:buSzPct val="45000"/>
              <a:buFontTx/>
              <a:buNone/>
            </a:pPr>
            <a:r>
              <a:rPr lang="en-GB" sz="2830" i="1" dirty="0">
                <a:solidFill>
                  <a:srgbClr val="000000"/>
                </a:solidFill>
                <a:latin typeface="Times New Roman" panose="02020603050405020304" pitchFamily="18" charset="0"/>
              </a:rPr>
              <a:t>[oss@pc021698 ~]$ </a:t>
            </a:r>
            <a:r>
              <a:rPr lang="en-GB" sz="2830" i="1" dirty="0" err="1">
                <a:solidFill>
                  <a:srgbClr val="000000"/>
                </a:solidFill>
                <a:latin typeface="Times New Roman" panose="02020603050405020304" pitchFamily="18" charset="0"/>
              </a:rPr>
              <a:t>sh</a:t>
            </a:r>
            <a:r>
              <a:rPr lang="en-GB" sz="2830" i="1" dirty="0">
                <a:solidFill>
                  <a:srgbClr val="000000"/>
                </a:solidFill>
                <a:latin typeface="Times New Roman" panose="02020603050405020304" pitchFamily="18" charset="0"/>
              </a:rPr>
              <a:t> if_ex.sh</a:t>
            </a:r>
          </a:p>
          <a:p>
            <a:pPr eaLnBrk="1">
              <a:lnSpc>
                <a:spcPct val="116000"/>
              </a:lnSpc>
              <a:buClrTx/>
              <a:buSzPct val="45000"/>
              <a:buFontTx/>
              <a:buNone/>
            </a:pPr>
            <a:r>
              <a:rPr lang="en-GB" sz="2830" i="1" dirty="0">
                <a:solidFill>
                  <a:srgbClr val="000000"/>
                </a:solidFill>
                <a:latin typeface="Times New Roman" panose="02020603050405020304" pitchFamily="18" charset="0"/>
              </a:rPr>
              <a:t>Enter the search string:</a:t>
            </a:r>
          </a:p>
          <a:p>
            <a:pPr eaLnBrk="1">
              <a:lnSpc>
                <a:spcPct val="116000"/>
              </a:lnSpc>
              <a:buClrTx/>
              <a:buSzPct val="45000"/>
              <a:buFontTx/>
              <a:buNone/>
            </a:pPr>
            <a:r>
              <a:rPr lang="en-GB" sz="2830" i="1" dirty="0">
                <a:solidFill>
                  <a:srgbClr val="000000"/>
                </a:solidFill>
                <a:latin typeface="Times New Roman" panose="02020603050405020304" pitchFamily="18" charset="0"/>
              </a:rPr>
              <a:t>date</a:t>
            </a:r>
          </a:p>
          <a:p>
            <a:pPr eaLnBrk="1">
              <a:lnSpc>
                <a:spcPct val="116000"/>
              </a:lnSpc>
              <a:buClrTx/>
              <a:buSzPct val="45000"/>
              <a:buFontTx/>
              <a:buNone/>
            </a:pPr>
            <a:r>
              <a:rPr lang="en-GB" sz="2830" i="1" dirty="0">
                <a:solidFill>
                  <a:srgbClr val="000000"/>
                </a:solidFill>
                <a:latin typeface="Times New Roman" panose="02020603050405020304" pitchFamily="18" charset="0"/>
              </a:rPr>
              <a:t>Enter the file name:</a:t>
            </a:r>
          </a:p>
          <a:p>
            <a:pPr eaLnBrk="1">
              <a:lnSpc>
                <a:spcPct val="116000"/>
              </a:lnSpc>
              <a:buClrTx/>
              <a:buSzPct val="45000"/>
              <a:buFontTx/>
              <a:buNone/>
            </a:pPr>
            <a:r>
              <a:rPr lang="en-GB" sz="2830" i="1" dirty="0">
                <a:solidFill>
                  <a:srgbClr val="000000"/>
                </a:solidFill>
                <a:latin typeface="Times New Roman" panose="02020603050405020304" pitchFamily="18" charset="0"/>
              </a:rPr>
              <a:t>today.sh</a:t>
            </a:r>
          </a:p>
          <a:p>
            <a:pPr eaLnBrk="1">
              <a:lnSpc>
                <a:spcPct val="116000"/>
              </a:lnSpc>
              <a:buClrTx/>
              <a:buSzPct val="45000"/>
              <a:buFontTx/>
              <a:buNone/>
            </a:pPr>
            <a:r>
              <a:rPr lang="en-GB" sz="2830" i="1" dirty="0">
                <a:solidFill>
                  <a:srgbClr val="000000"/>
                </a:solidFill>
                <a:latin typeface="Times New Roman" panose="02020603050405020304" pitchFamily="18" charset="0"/>
              </a:rPr>
              <a:t>2:date</a:t>
            </a:r>
          </a:p>
          <a:p>
            <a:pPr eaLnBrk="1">
              <a:lnSpc>
                <a:spcPct val="116000"/>
              </a:lnSpc>
              <a:buClrTx/>
              <a:buSzPct val="45000"/>
              <a:buFontTx/>
              <a:buNone/>
            </a:pPr>
            <a:r>
              <a:rPr lang="en-GB" sz="2830" i="1" dirty="0">
                <a:solidFill>
                  <a:srgbClr val="000000"/>
                </a:solidFill>
                <a:latin typeface="Times New Roman" panose="02020603050405020304" pitchFamily="18" charset="0"/>
              </a:rPr>
              <a:t> </a:t>
            </a:r>
            <a:r>
              <a:rPr lang="en-GB" sz="2830" i="1" dirty="0" err="1">
                <a:solidFill>
                  <a:srgbClr val="000000"/>
                </a:solidFill>
                <a:latin typeface="Times New Roman" panose="02020603050405020304" pitchFamily="18" charset="0"/>
              </a:rPr>
              <a:t>Yes,the</a:t>
            </a:r>
            <a:r>
              <a:rPr lang="en-GB" sz="2830" i="1" dirty="0">
                <a:solidFill>
                  <a:srgbClr val="000000"/>
                </a:solidFill>
                <a:latin typeface="Times New Roman" panose="02020603050405020304" pitchFamily="18" charset="0"/>
              </a:rPr>
              <a:t> word present in the file</a:t>
            </a:r>
          </a:p>
        </p:txBody>
      </p:sp>
      <p:sp>
        <p:nvSpPr>
          <p:cNvPr id="5" name="Text Box 1"/>
          <p:cNvSpPr txBox="1">
            <a:spLocks noChangeArrowheads="1"/>
          </p:cNvSpPr>
          <p:nvPr/>
        </p:nvSpPr>
        <p:spPr bwMode="auto">
          <a:xfrm>
            <a:off x="8153400" y="1828800"/>
            <a:ext cx="5791200" cy="36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b="1" u="sng" dirty="0">
                <a:solidFill>
                  <a:srgbClr val="000000"/>
                </a:solidFill>
                <a:latin typeface="Times New Roman" panose="02020603050405020304" pitchFamily="18" charset="0"/>
              </a:rPr>
              <a:t>o/p:</a:t>
            </a:r>
          </a:p>
          <a:p>
            <a:pPr eaLnBrk="1">
              <a:lnSpc>
                <a:spcPct val="116000"/>
              </a:lnSpc>
              <a:buClrTx/>
              <a:buSzPct val="45000"/>
              <a:buFontTx/>
              <a:buNone/>
            </a:pPr>
            <a:r>
              <a:rPr lang="en-GB" sz="2830" dirty="0">
                <a:solidFill>
                  <a:srgbClr val="000000"/>
                </a:solidFill>
                <a:latin typeface="Times New Roman" panose="02020603050405020304" pitchFamily="18" charset="0"/>
              </a:rPr>
              <a:t>[</a:t>
            </a:r>
            <a:r>
              <a:rPr lang="en-GB" sz="2830" i="1" dirty="0">
                <a:solidFill>
                  <a:srgbClr val="000000"/>
                </a:solidFill>
                <a:latin typeface="Times New Roman" panose="02020603050405020304" pitchFamily="18" charset="0"/>
              </a:rPr>
              <a:t>oss@pc021698 ~]$ </a:t>
            </a:r>
            <a:r>
              <a:rPr lang="en-GB" sz="2830" i="1" dirty="0" err="1">
                <a:solidFill>
                  <a:srgbClr val="000000"/>
                </a:solidFill>
                <a:latin typeface="Times New Roman" panose="02020603050405020304" pitchFamily="18" charset="0"/>
              </a:rPr>
              <a:t>sh</a:t>
            </a:r>
            <a:r>
              <a:rPr lang="en-GB" sz="2830" i="1" dirty="0">
                <a:solidFill>
                  <a:srgbClr val="000000"/>
                </a:solidFill>
                <a:latin typeface="Times New Roman" panose="02020603050405020304" pitchFamily="18" charset="0"/>
              </a:rPr>
              <a:t> if_ex.sh</a:t>
            </a:r>
          </a:p>
          <a:p>
            <a:pPr eaLnBrk="1">
              <a:lnSpc>
                <a:spcPct val="116000"/>
              </a:lnSpc>
              <a:buClrTx/>
              <a:buSzPct val="45000"/>
              <a:buFontTx/>
              <a:buNone/>
            </a:pPr>
            <a:r>
              <a:rPr lang="en-GB" sz="2830" i="1" dirty="0">
                <a:solidFill>
                  <a:srgbClr val="000000"/>
                </a:solidFill>
                <a:latin typeface="Times New Roman" panose="02020603050405020304" pitchFamily="18" charset="0"/>
              </a:rPr>
              <a:t>Enter the search string:</a:t>
            </a:r>
          </a:p>
          <a:p>
            <a:pPr eaLnBrk="1">
              <a:lnSpc>
                <a:spcPct val="116000"/>
              </a:lnSpc>
              <a:buClrTx/>
              <a:buSzPct val="45000"/>
              <a:buFontTx/>
              <a:buNone/>
            </a:pPr>
            <a:r>
              <a:rPr lang="en-GB" sz="2830" i="1" dirty="0">
                <a:solidFill>
                  <a:srgbClr val="000000"/>
                </a:solidFill>
                <a:latin typeface="Times New Roman" panose="02020603050405020304" pitchFamily="18" charset="0"/>
              </a:rPr>
              <a:t>year</a:t>
            </a:r>
          </a:p>
          <a:p>
            <a:pPr eaLnBrk="1">
              <a:lnSpc>
                <a:spcPct val="116000"/>
              </a:lnSpc>
              <a:buClrTx/>
              <a:buSzPct val="45000"/>
              <a:buFontTx/>
              <a:buNone/>
            </a:pPr>
            <a:r>
              <a:rPr lang="en-GB" sz="2830" i="1" dirty="0">
                <a:solidFill>
                  <a:srgbClr val="000000"/>
                </a:solidFill>
                <a:latin typeface="Times New Roman" panose="02020603050405020304" pitchFamily="18" charset="0"/>
              </a:rPr>
              <a:t>Enter the file name:</a:t>
            </a:r>
          </a:p>
          <a:p>
            <a:pPr eaLnBrk="1">
              <a:lnSpc>
                <a:spcPct val="116000"/>
              </a:lnSpc>
              <a:buClrTx/>
              <a:buSzPct val="45000"/>
              <a:buFontTx/>
              <a:buNone/>
            </a:pPr>
            <a:r>
              <a:rPr lang="en-GB" sz="2830" i="1" dirty="0">
                <a:solidFill>
                  <a:srgbClr val="000000"/>
                </a:solidFill>
                <a:latin typeface="Times New Roman" panose="02020603050405020304" pitchFamily="18" charset="0"/>
              </a:rPr>
              <a:t>today.sh</a:t>
            </a:r>
          </a:p>
          <a:p>
            <a:pPr eaLnBrk="1">
              <a:lnSpc>
                <a:spcPct val="116000"/>
              </a:lnSpc>
              <a:buClrTx/>
              <a:buSzPct val="45000"/>
              <a:buFontTx/>
              <a:buNone/>
            </a:pPr>
            <a:r>
              <a:rPr lang="en-GB" sz="2830" i="1" dirty="0" err="1">
                <a:solidFill>
                  <a:srgbClr val="000000"/>
                </a:solidFill>
                <a:latin typeface="Times New Roman" panose="02020603050405020304" pitchFamily="18" charset="0"/>
              </a:rPr>
              <a:t>No,word</a:t>
            </a:r>
            <a:r>
              <a:rPr lang="en-GB" sz="2830" i="1" dirty="0">
                <a:solidFill>
                  <a:srgbClr val="000000"/>
                </a:solidFill>
                <a:latin typeface="Times New Roman" panose="02020603050405020304" pitchFamily="18" charset="0"/>
              </a:rPr>
              <a:t> not present</a:t>
            </a:r>
          </a:p>
        </p:txBody>
      </p:sp>
    </p:spTree>
    <p:extLst>
      <p:ext uri="{BB962C8B-B14F-4D97-AF65-F5344CB8AC3E}">
        <p14:creationId xmlns:p14="http://schemas.microsoft.com/office/powerpoint/2010/main" val="13781423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570231" y="1145786"/>
            <a:ext cx="8697969" cy="49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3048" dirty="0">
                <a:solidFill>
                  <a:srgbClr val="000000"/>
                </a:solidFill>
                <a:latin typeface="Times New Roman" panose="02020603050405020304" pitchFamily="18" charset="0"/>
              </a:rPr>
              <a:t>Passing values from command line:</a:t>
            </a:r>
          </a:p>
          <a:p>
            <a:pPr eaLnBrk="1">
              <a:lnSpc>
                <a:spcPct val="116000"/>
              </a:lnSpc>
              <a:buClrTx/>
              <a:buSzPct val="45000"/>
              <a:buFontTx/>
              <a:buNone/>
            </a:pPr>
            <a:endParaRPr lang="en-GB" sz="3048" dirty="0">
              <a:solidFill>
                <a:srgbClr val="000000"/>
              </a:solidFill>
              <a:latin typeface="Times New Roman" panose="02020603050405020304" pitchFamily="18" charset="0"/>
            </a:endParaRPr>
          </a:p>
          <a:p>
            <a:pPr eaLnBrk="1">
              <a:lnSpc>
                <a:spcPct val="116000"/>
              </a:lnSpc>
              <a:buClrTx/>
              <a:buSzPct val="45000"/>
              <a:buFontTx/>
              <a:buNone/>
            </a:pPr>
            <a:r>
              <a:rPr lang="en-GB" sz="3048" dirty="0">
                <a:solidFill>
                  <a:srgbClr val="000000"/>
                </a:solidFill>
                <a:latin typeface="Times New Roman" panose="02020603050405020304" pitchFamily="18" charset="0"/>
              </a:rPr>
              <a:t>$0 - Program name</a:t>
            </a:r>
          </a:p>
          <a:p>
            <a:pPr eaLnBrk="1">
              <a:lnSpc>
                <a:spcPct val="116000"/>
              </a:lnSpc>
              <a:buClrTx/>
              <a:buSzPct val="45000"/>
              <a:buFontTx/>
              <a:buNone/>
            </a:pPr>
            <a:r>
              <a:rPr lang="en-GB" sz="3048" dirty="0">
                <a:solidFill>
                  <a:srgbClr val="000000"/>
                </a:solidFill>
                <a:latin typeface="Times New Roman" panose="02020603050405020304" pitchFamily="18" charset="0"/>
              </a:rPr>
              <a:t>$1 - First argument</a:t>
            </a:r>
          </a:p>
          <a:p>
            <a:pPr eaLnBrk="1">
              <a:lnSpc>
                <a:spcPct val="116000"/>
              </a:lnSpc>
              <a:buClrTx/>
              <a:buSzPct val="45000"/>
              <a:buFontTx/>
              <a:buNone/>
            </a:pPr>
            <a:r>
              <a:rPr lang="en-GB" sz="3048" dirty="0">
                <a:solidFill>
                  <a:srgbClr val="000000"/>
                </a:solidFill>
                <a:latin typeface="Times New Roman" panose="02020603050405020304" pitchFamily="18" charset="0"/>
              </a:rPr>
              <a:t>$2 - Second arg.</a:t>
            </a:r>
          </a:p>
          <a:p>
            <a:pPr eaLnBrk="1">
              <a:lnSpc>
                <a:spcPct val="116000"/>
              </a:lnSpc>
              <a:buClrTx/>
              <a:buSzPct val="45000"/>
              <a:buFontTx/>
              <a:buNone/>
            </a:pPr>
            <a:endParaRPr lang="en-GB" sz="3048" dirty="0">
              <a:solidFill>
                <a:srgbClr val="000000"/>
              </a:solidFill>
              <a:latin typeface="Times New Roman" panose="02020603050405020304" pitchFamily="18" charset="0"/>
            </a:endParaRPr>
          </a:p>
          <a:p>
            <a:pPr eaLnBrk="1">
              <a:lnSpc>
                <a:spcPct val="116000"/>
              </a:lnSpc>
              <a:buClrTx/>
              <a:buSzPct val="45000"/>
              <a:buFontTx/>
              <a:buNone/>
            </a:pPr>
            <a:r>
              <a:rPr lang="en-GB" sz="3048" dirty="0">
                <a:solidFill>
                  <a:srgbClr val="000000"/>
                </a:solidFill>
                <a:latin typeface="Times New Roman" panose="02020603050405020304" pitchFamily="18" charset="0"/>
              </a:rPr>
              <a:t>$# - </a:t>
            </a:r>
            <a:r>
              <a:rPr lang="en-GB" sz="3048" dirty="0" err="1">
                <a:solidFill>
                  <a:srgbClr val="000000"/>
                </a:solidFill>
                <a:latin typeface="Times New Roman" panose="02020603050405020304" pitchFamily="18" charset="0"/>
              </a:rPr>
              <a:t>No.of</a:t>
            </a:r>
            <a:r>
              <a:rPr lang="en-GB" sz="3048" dirty="0">
                <a:solidFill>
                  <a:srgbClr val="000000"/>
                </a:solidFill>
                <a:latin typeface="Times New Roman" panose="02020603050405020304" pitchFamily="18" charset="0"/>
              </a:rPr>
              <a:t> </a:t>
            </a:r>
            <a:r>
              <a:rPr lang="en-GB" sz="3048" dirty="0" err="1">
                <a:solidFill>
                  <a:srgbClr val="000000"/>
                </a:solidFill>
                <a:latin typeface="Times New Roman" panose="02020603050405020304" pitchFamily="18" charset="0"/>
              </a:rPr>
              <a:t>arg</a:t>
            </a:r>
            <a:endParaRPr lang="en-GB" sz="3048" dirty="0">
              <a:solidFill>
                <a:srgbClr val="000000"/>
              </a:solidFill>
              <a:latin typeface="Times New Roman" panose="02020603050405020304" pitchFamily="18" charset="0"/>
            </a:endParaRPr>
          </a:p>
          <a:p>
            <a:pPr eaLnBrk="1">
              <a:lnSpc>
                <a:spcPct val="116000"/>
              </a:lnSpc>
              <a:buClrTx/>
              <a:buSzPct val="45000"/>
              <a:buFontTx/>
              <a:buNone/>
            </a:pPr>
            <a:r>
              <a:rPr lang="en-GB" sz="3048" dirty="0">
                <a:solidFill>
                  <a:srgbClr val="000000"/>
                </a:solidFill>
                <a:latin typeface="Times New Roman" panose="02020603050405020304" pitchFamily="18" charset="0"/>
              </a:rPr>
              <a:t>$? - Exit status </a:t>
            </a:r>
          </a:p>
          <a:p>
            <a:pPr eaLnBrk="1">
              <a:lnSpc>
                <a:spcPct val="116000"/>
              </a:lnSpc>
              <a:buClrTx/>
              <a:buSzPct val="45000"/>
              <a:buFontTx/>
              <a:buNone/>
            </a:pPr>
            <a:endParaRPr lang="en-GB" sz="3048"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870381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3505200" y="1143000"/>
            <a:ext cx="9536169" cy="616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dirty="0">
                <a:solidFill>
                  <a:srgbClr val="000000"/>
                </a:solidFill>
                <a:latin typeface="Times New Roman" panose="02020603050405020304" pitchFamily="18" charset="0"/>
              </a:rPr>
              <a:t>#print date and time and </a:t>
            </a:r>
            <a:r>
              <a:rPr lang="en-GB" sz="2830" i="1" dirty="0" err="1">
                <a:solidFill>
                  <a:srgbClr val="000000"/>
                </a:solidFill>
                <a:latin typeface="Times New Roman" panose="02020603050405020304" pitchFamily="18" charset="0"/>
              </a:rPr>
              <a:t>cmd</a:t>
            </a:r>
            <a:r>
              <a:rPr lang="en-GB" sz="2830" i="1" dirty="0">
                <a:solidFill>
                  <a:srgbClr val="000000"/>
                </a:solidFill>
                <a:latin typeface="Times New Roman" panose="02020603050405020304" pitchFamily="18" charset="0"/>
              </a:rPr>
              <a:t> </a:t>
            </a:r>
            <a:r>
              <a:rPr lang="en-GB" sz="2830" i="1" dirty="0" err="1">
                <a:solidFill>
                  <a:srgbClr val="000000"/>
                </a:solidFill>
                <a:latin typeface="Times New Roman" panose="02020603050405020304" pitchFamily="18" charset="0"/>
              </a:rPr>
              <a:t>arg</a:t>
            </a:r>
            <a:r>
              <a:rPr lang="en-GB" sz="2830" i="1" dirty="0">
                <a:solidFill>
                  <a:srgbClr val="000000"/>
                </a:solidFill>
                <a:latin typeface="Times New Roman" panose="02020603050405020304" pitchFamily="18" charset="0"/>
              </a:rPr>
              <a:t> -  today_1.sh</a:t>
            </a:r>
          </a:p>
          <a:p>
            <a:pPr eaLnBrk="1">
              <a:lnSpc>
                <a:spcPct val="116000"/>
              </a:lnSpc>
              <a:buClrTx/>
              <a:buSzPct val="45000"/>
              <a:buFontTx/>
              <a:buNone/>
            </a:pPr>
            <a:r>
              <a:rPr lang="en-GB" sz="2830" i="1" dirty="0">
                <a:solidFill>
                  <a:srgbClr val="000000"/>
                </a:solidFill>
                <a:latin typeface="Times New Roman" panose="02020603050405020304" pitchFamily="18" charset="0"/>
              </a:rPr>
              <a:t>echo "Today is:"</a:t>
            </a:r>
          </a:p>
          <a:p>
            <a:pPr eaLnBrk="1">
              <a:lnSpc>
                <a:spcPct val="116000"/>
              </a:lnSpc>
              <a:buClrTx/>
              <a:buSzPct val="45000"/>
              <a:buFontTx/>
              <a:buNone/>
            </a:pPr>
            <a:r>
              <a:rPr lang="en-GB" sz="2830" i="1" dirty="0">
                <a:solidFill>
                  <a:srgbClr val="000000"/>
                </a:solidFill>
                <a:latin typeface="Times New Roman" panose="02020603050405020304" pitchFamily="18" charset="0"/>
              </a:rPr>
              <a:t>date</a:t>
            </a:r>
          </a:p>
          <a:p>
            <a:pPr eaLnBrk="1">
              <a:lnSpc>
                <a:spcPct val="116000"/>
              </a:lnSpc>
              <a:buClrTx/>
              <a:buSzPct val="45000"/>
              <a:buFontTx/>
              <a:buNone/>
            </a:pPr>
            <a:r>
              <a:rPr lang="en-GB" sz="2830" i="1" dirty="0">
                <a:solidFill>
                  <a:srgbClr val="000000"/>
                </a:solidFill>
                <a:latin typeface="Times New Roman" panose="02020603050405020304" pitchFamily="18" charset="0"/>
              </a:rPr>
              <a:t>echo “No .of </a:t>
            </a:r>
            <a:r>
              <a:rPr lang="en-GB" sz="2830" i="1" dirty="0" err="1">
                <a:solidFill>
                  <a:srgbClr val="000000"/>
                </a:solidFill>
                <a:latin typeface="Times New Roman" panose="02020603050405020304" pitchFamily="18" charset="0"/>
              </a:rPr>
              <a:t>arg</a:t>
            </a:r>
            <a:r>
              <a:rPr lang="en-GB" sz="2830" i="1" dirty="0">
                <a:solidFill>
                  <a:srgbClr val="000000"/>
                </a:solidFill>
                <a:latin typeface="Times New Roman" panose="02020603050405020304" pitchFamily="18" charset="0"/>
              </a:rPr>
              <a:t>:”$#</a:t>
            </a:r>
          </a:p>
          <a:p>
            <a:pPr eaLnBrk="1">
              <a:lnSpc>
                <a:spcPct val="116000"/>
              </a:lnSpc>
              <a:buClrTx/>
              <a:buSzPct val="45000"/>
              <a:buFontTx/>
              <a:buNone/>
            </a:pPr>
            <a:r>
              <a:rPr lang="en-GB" sz="2830" i="1" dirty="0">
                <a:solidFill>
                  <a:srgbClr val="000000"/>
                </a:solidFill>
                <a:latin typeface="Times New Roman" panose="02020603050405020304" pitchFamily="18" charset="0"/>
              </a:rPr>
              <a:t>echo “Program name:”$0</a:t>
            </a:r>
          </a:p>
          <a:p>
            <a:pPr eaLnBrk="1">
              <a:lnSpc>
                <a:spcPct val="116000"/>
              </a:lnSpc>
              <a:buClrTx/>
              <a:buSzPct val="45000"/>
              <a:buFontTx/>
              <a:buNone/>
            </a:pPr>
            <a:endParaRPr lang="en-GB" sz="2830" i="1" dirty="0">
              <a:solidFill>
                <a:srgbClr val="000000"/>
              </a:solidFill>
              <a:latin typeface="Times New Roman" panose="02020603050405020304" pitchFamily="18" charset="0"/>
            </a:endParaRPr>
          </a:p>
          <a:p>
            <a:pPr eaLnBrk="1">
              <a:lnSpc>
                <a:spcPct val="116000"/>
              </a:lnSpc>
              <a:buClrTx/>
              <a:buSzPct val="45000"/>
              <a:buFontTx/>
              <a:buNone/>
            </a:pPr>
            <a:r>
              <a:rPr lang="en-GB" sz="2830" i="1" u="sng" dirty="0">
                <a:solidFill>
                  <a:srgbClr val="000000"/>
                </a:solidFill>
                <a:latin typeface="Times New Roman" panose="02020603050405020304" pitchFamily="18" charset="0"/>
              </a:rPr>
              <a:t>o/p:</a:t>
            </a:r>
          </a:p>
          <a:p>
            <a:pPr eaLnBrk="1">
              <a:lnSpc>
                <a:spcPct val="116000"/>
              </a:lnSpc>
              <a:buClrTx/>
              <a:buSzPct val="45000"/>
              <a:buFontTx/>
              <a:buNone/>
            </a:pPr>
            <a:r>
              <a:rPr lang="en-GB" sz="2830" i="1" dirty="0">
                <a:solidFill>
                  <a:srgbClr val="000000"/>
                </a:solidFill>
                <a:latin typeface="Times New Roman" panose="02020603050405020304" pitchFamily="18" charset="0"/>
              </a:rPr>
              <a:t>[oss@pc021698 ~]$ </a:t>
            </a:r>
            <a:r>
              <a:rPr lang="en-GB" sz="2830" i="1" dirty="0" err="1">
                <a:solidFill>
                  <a:srgbClr val="000000"/>
                </a:solidFill>
                <a:latin typeface="Times New Roman" panose="02020603050405020304" pitchFamily="18" charset="0"/>
              </a:rPr>
              <a:t>sh</a:t>
            </a:r>
            <a:r>
              <a:rPr lang="en-GB" sz="2830" i="1" dirty="0">
                <a:solidFill>
                  <a:srgbClr val="000000"/>
                </a:solidFill>
                <a:latin typeface="Times New Roman" panose="02020603050405020304" pitchFamily="18" charset="0"/>
              </a:rPr>
              <a:t> today_1.sh</a:t>
            </a:r>
          </a:p>
          <a:p>
            <a:pPr eaLnBrk="1">
              <a:lnSpc>
                <a:spcPct val="116000"/>
              </a:lnSpc>
              <a:buClrTx/>
              <a:buSzPct val="45000"/>
              <a:buFontTx/>
              <a:buNone/>
            </a:pPr>
            <a:r>
              <a:rPr lang="en-GB" sz="2830" i="1" dirty="0">
                <a:solidFill>
                  <a:srgbClr val="000000"/>
                </a:solidFill>
                <a:latin typeface="Times New Roman" panose="02020603050405020304" pitchFamily="18" charset="0"/>
              </a:rPr>
              <a:t>Today is:</a:t>
            </a:r>
          </a:p>
          <a:p>
            <a:pPr eaLnBrk="1">
              <a:lnSpc>
                <a:spcPct val="116000"/>
              </a:lnSpc>
              <a:buClrTx/>
              <a:buSzPct val="45000"/>
              <a:buFontTx/>
              <a:buNone/>
            </a:pPr>
            <a:r>
              <a:rPr lang="en-GB" sz="2830" i="1" dirty="0">
                <a:solidFill>
                  <a:srgbClr val="000000"/>
                </a:solidFill>
                <a:latin typeface="Times New Roman" panose="02020603050405020304" pitchFamily="18" charset="0"/>
              </a:rPr>
              <a:t>Fri Mar  7 00:28:27 IST 2008</a:t>
            </a:r>
          </a:p>
          <a:p>
            <a:pPr eaLnBrk="1">
              <a:lnSpc>
                <a:spcPct val="116000"/>
              </a:lnSpc>
              <a:buClrTx/>
              <a:buSzPct val="45000"/>
              <a:buFontTx/>
              <a:buNone/>
            </a:pPr>
            <a:r>
              <a:rPr lang="en-GB" sz="2830" i="1" dirty="0">
                <a:solidFill>
                  <a:srgbClr val="000000"/>
                </a:solidFill>
                <a:latin typeface="Times New Roman" panose="02020603050405020304" pitchFamily="18" charset="0"/>
              </a:rPr>
              <a:t>“No .of arg:”0</a:t>
            </a:r>
          </a:p>
          <a:p>
            <a:pPr eaLnBrk="1">
              <a:lnSpc>
                <a:spcPct val="116000"/>
              </a:lnSpc>
              <a:buClrTx/>
              <a:buSzPct val="45000"/>
              <a:buFontTx/>
              <a:buNone/>
            </a:pPr>
            <a:r>
              <a:rPr lang="en-GB" sz="2830" i="1" dirty="0">
                <a:solidFill>
                  <a:srgbClr val="000000"/>
                </a:solidFill>
                <a:latin typeface="Times New Roman" panose="02020603050405020304" pitchFamily="18" charset="0"/>
              </a:rPr>
              <a:t>“Program name:”today_1.sh</a:t>
            </a:r>
          </a:p>
        </p:txBody>
      </p:sp>
    </p:spTree>
    <p:extLst>
      <p:ext uri="{BB962C8B-B14F-4D97-AF65-F5344CB8AC3E}">
        <p14:creationId xmlns:p14="http://schemas.microsoft.com/office/powerpoint/2010/main" val="7989583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4191000" y="1447800"/>
            <a:ext cx="7216886" cy="565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dirty="0">
                <a:solidFill>
                  <a:srgbClr val="000000"/>
                </a:solidFill>
                <a:latin typeface="Times New Roman" panose="02020603050405020304" pitchFamily="18" charset="0"/>
              </a:rPr>
              <a:t>#</a:t>
            </a:r>
            <a:r>
              <a:rPr lang="en-GB" sz="2830" i="1" dirty="0" err="1">
                <a:solidFill>
                  <a:srgbClr val="000000"/>
                </a:solidFill>
                <a:latin typeface="Times New Roman" panose="02020603050405020304" pitchFamily="18" charset="0"/>
              </a:rPr>
              <a:t>grep</a:t>
            </a:r>
            <a:r>
              <a:rPr lang="en-GB" sz="2830" i="1" dirty="0">
                <a:solidFill>
                  <a:srgbClr val="000000"/>
                </a:solidFill>
                <a:latin typeface="Times New Roman" panose="02020603050405020304" pitchFamily="18" charset="0"/>
              </a:rPr>
              <a:t> using </a:t>
            </a:r>
            <a:r>
              <a:rPr lang="en-GB" sz="2830" i="1" dirty="0" err="1">
                <a:solidFill>
                  <a:srgbClr val="000000"/>
                </a:solidFill>
                <a:latin typeface="Times New Roman" panose="02020603050405020304" pitchFamily="18" charset="0"/>
              </a:rPr>
              <a:t>cmd</a:t>
            </a:r>
            <a:r>
              <a:rPr lang="en-GB" sz="2830" i="1" dirty="0">
                <a:solidFill>
                  <a:srgbClr val="000000"/>
                </a:solidFill>
                <a:latin typeface="Times New Roman" panose="02020603050405020304" pitchFamily="18" charset="0"/>
              </a:rPr>
              <a:t> line -grep_ex2.sh</a:t>
            </a:r>
          </a:p>
          <a:p>
            <a:pPr eaLnBrk="1">
              <a:lnSpc>
                <a:spcPct val="116000"/>
              </a:lnSpc>
              <a:buClrTx/>
              <a:buSzPct val="45000"/>
              <a:buFontTx/>
              <a:buNone/>
            </a:pPr>
            <a:r>
              <a:rPr lang="en-GB" sz="2830" i="1" dirty="0">
                <a:solidFill>
                  <a:srgbClr val="000000"/>
                </a:solidFill>
                <a:latin typeface="Times New Roman" panose="02020603050405020304" pitchFamily="18" charset="0"/>
              </a:rPr>
              <a:t>echo "Entered search string is:"$1</a:t>
            </a:r>
          </a:p>
          <a:p>
            <a:pPr eaLnBrk="1">
              <a:lnSpc>
                <a:spcPct val="116000"/>
              </a:lnSpc>
              <a:buClrTx/>
              <a:buSzPct val="45000"/>
              <a:buFontTx/>
              <a:buNone/>
            </a:pPr>
            <a:r>
              <a:rPr lang="en-GB" sz="2830" i="1" dirty="0">
                <a:solidFill>
                  <a:srgbClr val="000000"/>
                </a:solidFill>
                <a:latin typeface="Times New Roman" panose="02020603050405020304" pitchFamily="18" charset="0"/>
              </a:rPr>
              <a:t>echo "Entered file name :"$2</a:t>
            </a:r>
          </a:p>
          <a:p>
            <a:pPr eaLnBrk="1">
              <a:lnSpc>
                <a:spcPct val="116000"/>
              </a:lnSpc>
              <a:buClrTx/>
              <a:buSzPct val="45000"/>
              <a:buFontTx/>
              <a:buNone/>
            </a:pPr>
            <a:r>
              <a:rPr lang="en-GB" sz="2830" i="1" dirty="0" err="1">
                <a:solidFill>
                  <a:srgbClr val="000000"/>
                </a:solidFill>
                <a:latin typeface="Times New Roman" panose="02020603050405020304" pitchFamily="18" charset="0"/>
              </a:rPr>
              <a:t>grep</a:t>
            </a:r>
            <a:r>
              <a:rPr lang="en-GB" sz="2830" i="1" dirty="0">
                <a:solidFill>
                  <a:srgbClr val="000000"/>
                </a:solidFill>
                <a:latin typeface="Times New Roman" panose="02020603050405020304" pitchFamily="18" charset="0"/>
              </a:rPr>
              <a:t> -n "$1" $2</a:t>
            </a:r>
          </a:p>
          <a:p>
            <a:pPr eaLnBrk="1">
              <a:lnSpc>
                <a:spcPct val="116000"/>
              </a:lnSpc>
              <a:buClrTx/>
              <a:buSzPct val="45000"/>
              <a:buFontTx/>
              <a:buNone/>
            </a:pPr>
            <a:r>
              <a:rPr lang="en-GB" sz="2830" i="1" dirty="0">
                <a:solidFill>
                  <a:srgbClr val="000000"/>
                </a:solidFill>
                <a:latin typeface="Times New Roman" panose="02020603050405020304" pitchFamily="18" charset="0"/>
              </a:rPr>
              <a:t># $? gives exit status of last command</a:t>
            </a:r>
          </a:p>
          <a:p>
            <a:pPr eaLnBrk="1">
              <a:lnSpc>
                <a:spcPct val="116000"/>
              </a:lnSpc>
              <a:buClrTx/>
              <a:buSzPct val="45000"/>
              <a:buFontTx/>
              <a:buNone/>
            </a:pPr>
            <a:r>
              <a:rPr lang="en-GB" sz="2830" i="1" dirty="0">
                <a:solidFill>
                  <a:srgbClr val="000000"/>
                </a:solidFill>
                <a:latin typeface="Times New Roman" panose="02020603050405020304" pitchFamily="18" charset="0"/>
              </a:rPr>
              <a:t>if [ $? -</a:t>
            </a:r>
            <a:r>
              <a:rPr lang="en-GB" sz="2830" i="1" dirty="0" err="1">
                <a:solidFill>
                  <a:srgbClr val="000000"/>
                </a:solidFill>
                <a:latin typeface="Times New Roman" panose="02020603050405020304" pitchFamily="18" charset="0"/>
              </a:rPr>
              <a:t>eq</a:t>
            </a:r>
            <a:r>
              <a:rPr lang="en-GB" sz="2830" i="1" dirty="0">
                <a:solidFill>
                  <a:srgbClr val="000000"/>
                </a:solidFill>
                <a:latin typeface="Times New Roman" panose="02020603050405020304" pitchFamily="18" charset="0"/>
              </a:rPr>
              <a:t> 0 ]</a:t>
            </a:r>
          </a:p>
          <a:p>
            <a:pPr eaLnBrk="1">
              <a:lnSpc>
                <a:spcPct val="116000"/>
              </a:lnSpc>
              <a:buClrTx/>
              <a:buSzPct val="45000"/>
              <a:buFontTx/>
              <a:buNone/>
            </a:pPr>
            <a:r>
              <a:rPr lang="en-GB" sz="2830" i="1" dirty="0">
                <a:solidFill>
                  <a:srgbClr val="000000"/>
                </a:solidFill>
                <a:latin typeface="Times New Roman" panose="02020603050405020304" pitchFamily="18" charset="0"/>
              </a:rPr>
              <a:t>then</a:t>
            </a:r>
          </a:p>
          <a:p>
            <a:pPr eaLnBrk="1">
              <a:lnSpc>
                <a:spcPct val="116000"/>
              </a:lnSpc>
              <a:buClrTx/>
              <a:buSzPct val="45000"/>
              <a:buFontTx/>
              <a:buNone/>
            </a:pPr>
            <a:r>
              <a:rPr lang="en-GB" sz="2830" i="1" dirty="0">
                <a:solidFill>
                  <a:srgbClr val="000000"/>
                </a:solidFill>
                <a:latin typeface="Times New Roman" panose="02020603050405020304" pitchFamily="18" charset="0"/>
              </a:rPr>
              <a:t>	echo " </a:t>
            </a:r>
            <a:r>
              <a:rPr lang="en-GB" sz="2830" i="1" dirty="0" err="1">
                <a:solidFill>
                  <a:srgbClr val="000000"/>
                </a:solidFill>
                <a:latin typeface="Times New Roman" panose="02020603050405020304" pitchFamily="18" charset="0"/>
              </a:rPr>
              <a:t>Yes,the</a:t>
            </a:r>
            <a:r>
              <a:rPr lang="en-GB" sz="2830" i="1" dirty="0">
                <a:solidFill>
                  <a:srgbClr val="000000"/>
                </a:solidFill>
                <a:latin typeface="Times New Roman" panose="02020603050405020304" pitchFamily="18" charset="0"/>
              </a:rPr>
              <a:t> word present in the file"</a:t>
            </a:r>
          </a:p>
          <a:p>
            <a:pPr eaLnBrk="1">
              <a:lnSpc>
                <a:spcPct val="116000"/>
              </a:lnSpc>
              <a:buClrTx/>
              <a:buSzPct val="45000"/>
              <a:buFontTx/>
              <a:buNone/>
            </a:pPr>
            <a:r>
              <a:rPr lang="en-GB" sz="2830" i="1" dirty="0">
                <a:solidFill>
                  <a:srgbClr val="000000"/>
                </a:solidFill>
                <a:latin typeface="Times New Roman" panose="02020603050405020304" pitchFamily="18" charset="0"/>
              </a:rPr>
              <a:t>else</a:t>
            </a:r>
          </a:p>
          <a:p>
            <a:pPr eaLnBrk="1">
              <a:lnSpc>
                <a:spcPct val="116000"/>
              </a:lnSpc>
              <a:buClrTx/>
              <a:buSzPct val="45000"/>
              <a:buFontTx/>
              <a:buNone/>
            </a:pPr>
            <a:r>
              <a:rPr lang="en-GB" sz="2830" i="1" dirty="0">
                <a:solidFill>
                  <a:srgbClr val="000000"/>
                </a:solidFill>
                <a:latin typeface="Times New Roman" panose="02020603050405020304" pitchFamily="18" charset="0"/>
              </a:rPr>
              <a:t>	echo "</a:t>
            </a:r>
            <a:r>
              <a:rPr lang="en-GB" sz="2830" i="1" dirty="0" err="1">
                <a:solidFill>
                  <a:srgbClr val="000000"/>
                </a:solidFill>
                <a:latin typeface="Times New Roman" panose="02020603050405020304" pitchFamily="18" charset="0"/>
              </a:rPr>
              <a:t>No,word</a:t>
            </a:r>
            <a:r>
              <a:rPr lang="en-GB" sz="2830" i="1" dirty="0">
                <a:solidFill>
                  <a:srgbClr val="000000"/>
                </a:solidFill>
                <a:latin typeface="Times New Roman" panose="02020603050405020304" pitchFamily="18" charset="0"/>
              </a:rPr>
              <a:t> not present"</a:t>
            </a:r>
          </a:p>
          <a:p>
            <a:pPr eaLnBrk="1">
              <a:lnSpc>
                <a:spcPct val="116000"/>
              </a:lnSpc>
              <a:buClrTx/>
              <a:buSzPct val="45000"/>
              <a:buFontTx/>
              <a:buNone/>
            </a:pPr>
            <a:r>
              <a:rPr lang="en-GB" sz="2830" i="1" dirty="0">
                <a:solidFill>
                  <a:srgbClr val="000000"/>
                </a:solidFill>
                <a:latin typeface="Times New Roman" panose="02020603050405020304" pitchFamily="18" charset="0"/>
              </a:rPr>
              <a:t>fi</a:t>
            </a:r>
          </a:p>
        </p:txBody>
      </p:sp>
    </p:spTree>
    <p:extLst>
      <p:ext uri="{BB962C8B-B14F-4D97-AF65-F5344CB8AC3E}">
        <p14:creationId xmlns:p14="http://schemas.microsoft.com/office/powerpoint/2010/main" val="2486719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body" sz="quarter" idx="17"/>
          </p:nvPr>
        </p:nvSpPr>
        <p:spPr bwMode="auto">
          <a:xfrm>
            <a:off x="1219200" y="1463042"/>
            <a:ext cx="12508990" cy="6537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14338" hangingPunct="0">
              <a:lnSpc>
                <a:spcPct val="95000"/>
              </a:lnSpc>
              <a:spcAft>
                <a:spcPts val="1288"/>
              </a:spcAft>
              <a:buClr>
                <a:srgbClr val="000000"/>
              </a:buClr>
              <a:buSzPct val="45000"/>
              <a:buFont typeface="StarSymbol" charset="0"/>
              <a:buChar char="●"/>
              <a:defRPr sz="2900">
                <a:solidFill>
                  <a:srgbClr val="000000"/>
                </a:solidFill>
                <a:latin typeface="Times" panose="02020603050405020304" pitchFamily="18" charset="0"/>
              </a:defRPr>
            </a:lvl1pPr>
            <a:lvl2pPr marL="782638" indent="-260350" defTabSz="414338" hangingPunct="0">
              <a:lnSpc>
                <a:spcPct val="95000"/>
              </a:lnSpc>
              <a:spcAft>
                <a:spcPts val="1025"/>
              </a:spcAft>
              <a:buClr>
                <a:srgbClr val="000000"/>
              </a:buClr>
              <a:buSzPct val="75000"/>
              <a:buFont typeface="StarSymbol" charset="0"/>
              <a:buChar char="–"/>
              <a:defRPr sz="2500">
                <a:solidFill>
                  <a:srgbClr val="000000"/>
                </a:solidFill>
                <a:latin typeface="Times" panose="02020603050405020304" pitchFamily="18" charset="0"/>
              </a:defRPr>
            </a:lvl2pPr>
            <a:lvl3pPr marL="1174750" indent="-195263" defTabSz="414338" hangingPunct="0">
              <a:lnSpc>
                <a:spcPct val="95000"/>
              </a:lnSpc>
              <a:spcAft>
                <a:spcPts val="775"/>
              </a:spcAft>
              <a:buClr>
                <a:srgbClr val="000000"/>
              </a:buClr>
              <a:buSzPct val="45000"/>
              <a:buFont typeface="StarSymbol" charset="0"/>
              <a:buChar char="●"/>
              <a:defRPr sz="2200">
                <a:solidFill>
                  <a:srgbClr val="000000"/>
                </a:solidFill>
                <a:latin typeface="Times" panose="02020603050405020304" pitchFamily="18" charset="0"/>
              </a:defRPr>
            </a:lvl3pPr>
            <a:lvl4pPr marL="1566863" indent="-195263" defTabSz="414338" hangingPunct="0">
              <a:lnSpc>
                <a:spcPct val="95000"/>
              </a:lnSpc>
              <a:spcAft>
                <a:spcPts val="513"/>
              </a:spcAft>
              <a:buClr>
                <a:srgbClr val="000000"/>
              </a:buClr>
              <a:buSzPct val="75000"/>
              <a:buFont typeface="StarSymbol" charset="0"/>
              <a:buChar char="–"/>
              <a:defRPr>
                <a:solidFill>
                  <a:srgbClr val="000000"/>
                </a:solidFill>
                <a:latin typeface="Times" panose="02020603050405020304" pitchFamily="18" charset="0"/>
              </a:defRPr>
            </a:lvl4pPr>
            <a:lvl5pPr marL="1958975" indent="-196850" defTabSz="414338" hangingPunct="0">
              <a:lnSpc>
                <a:spcPct val="95000"/>
              </a:lnSpc>
              <a:spcAft>
                <a:spcPts val="250"/>
              </a:spcAft>
              <a:buClr>
                <a:srgbClr val="000000"/>
              </a:buClr>
              <a:buSzPct val="45000"/>
              <a:buFont typeface="StarSymbol" charset="0"/>
              <a:buChar char="●"/>
              <a:defRPr>
                <a:solidFill>
                  <a:srgbClr val="000000"/>
                </a:solidFill>
                <a:latin typeface="Times" panose="02020603050405020304" pitchFamily="18" charset="0"/>
              </a:defRPr>
            </a:lvl5pPr>
            <a:lvl6pPr marL="2416175" indent="-196850" defTabSz="414338" fontAlgn="base" hangingPunct="0">
              <a:lnSpc>
                <a:spcPct val="95000"/>
              </a:lnSpc>
              <a:spcBef>
                <a:spcPct val="0"/>
              </a:spcBef>
              <a:spcAft>
                <a:spcPts val="250"/>
              </a:spcAft>
              <a:buClr>
                <a:srgbClr val="000000"/>
              </a:buClr>
              <a:buSzPct val="45000"/>
              <a:buFont typeface="StarSymbol" charset="0"/>
              <a:buChar char="●"/>
              <a:defRPr>
                <a:solidFill>
                  <a:srgbClr val="000000"/>
                </a:solidFill>
                <a:latin typeface="Times" panose="02020603050405020304" pitchFamily="18" charset="0"/>
              </a:defRPr>
            </a:lvl6pPr>
            <a:lvl7pPr marL="2873375" indent="-196850" defTabSz="414338" fontAlgn="base" hangingPunct="0">
              <a:lnSpc>
                <a:spcPct val="95000"/>
              </a:lnSpc>
              <a:spcBef>
                <a:spcPct val="0"/>
              </a:spcBef>
              <a:spcAft>
                <a:spcPts val="250"/>
              </a:spcAft>
              <a:buClr>
                <a:srgbClr val="000000"/>
              </a:buClr>
              <a:buSzPct val="45000"/>
              <a:buFont typeface="StarSymbol" charset="0"/>
              <a:buChar char="●"/>
              <a:defRPr>
                <a:solidFill>
                  <a:srgbClr val="000000"/>
                </a:solidFill>
                <a:latin typeface="Times" panose="02020603050405020304" pitchFamily="18" charset="0"/>
              </a:defRPr>
            </a:lvl7pPr>
            <a:lvl8pPr marL="3330575" indent="-196850" defTabSz="414338" fontAlgn="base" hangingPunct="0">
              <a:lnSpc>
                <a:spcPct val="95000"/>
              </a:lnSpc>
              <a:spcBef>
                <a:spcPct val="0"/>
              </a:spcBef>
              <a:spcAft>
                <a:spcPts val="250"/>
              </a:spcAft>
              <a:buClr>
                <a:srgbClr val="000000"/>
              </a:buClr>
              <a:buSzPct val="45000"/>
              <a:buFont typeface="StarSymbol" charset="0"/>
              <a:buChar char="●"/>
              <a:defRPr>
                <a:solidFill>
                  <a:srgbClr val="000000"/>
                </a:solidFill>
                <a:latin typeface="Times" panose="02020603050405020304" pitchFamily="18" charset="0"/>
              </a:defRPr>
            </a:lvl8pPr>
            <a:lvl9pPr marL="3787775" indent="-196850" defTabSz="414338" fontAlgn="base" hangingPunct="0">
              <a:lnSpc>
                <a:spcPct val="95000"/>
              </a:lnSpc>
              <a:spcBef>
                <a:spcPct val="0"/>
              </a:spcBef>
              <a:spcAft>
                <a:spcPts val="250"/>
              </a:spcAft>
              <a:buClr>
                <a:srgbClr val="000000"/>
              </a:buClr>
              <a:buSzPct val="45000"/>
              <a:buFont typeface="StarSymbol" charset="0"/>
              <a:buChar char="●"/>
              <a:defRPr>
                <a:solidFill>
                  <a:srgbClr val="000000"/>
                </a:solidFill>
                <a:latin typeface="Times" panose="02020603050405020304" pitchFamily="18" charset="0"/>
              </a:defRPr>
            </a:lvl9pPr>
          </a:lstStyle>
          <a:p>
            <a:pPr algn="just">
              <a:lnSpc>
                <a:spcPct val="150000"/>
              </a:lnSpc>
              <a:spcBef>
                <a:spcPct val="50000"/>
              </a:spcBef>
              <a:spcAft>
                <a:spcPts val="1300"/>
              </a:spcAft>
              <a:buClr>
                <a:schemeClr val="tx1"/>
              </a:buClr>
              <a:buSzTx/>
            </a:pPr>
            <a:r>
              <a:rPr lang="en-US" dirty="0">
                <a:solidFill>
                  <a:schemeClr val="tx1"/>
                </a:solidFill>
                <a:latin typeface="Roboto Medium"/>
              </a:rPr>
              <a:t>The shell sits between you and the operating system, acting as a command interpreter. </a:t>
            </a:r>
          </a:p>
          <a:p>
            <a:pPr algn="just">
              <a:lnSpc>
                <a:spcPct val="150000"/>
              </a:lnSpc>
              <a:spcBef>
                <a:spcPct val="50000"/>
              </a:spcBef>
              <a:spcAft>
                <a:spcPts val="1300"/>
              </a:spcAft>
              <a:buClr>
                <a:schemeClr val="tx1"/>
              </a:buClr>
              <a:buSzTx/>
            </a:pPr>
            <a:r>
              <a:rPr lang="en-US" dirty="0">
                <a:solidFill>
                  <a:schemeClr val="tx1"/>
                </a:solidFill>
                <a:latin typeface="Roboto Medium"/>
              </a:rPr>
              <a:t>It reads your terminal input and translates the commands into actions taken by the system. The shell is analogous to command.com in DOS. </a:t>
            </a:r>
          </a:p>
          <a:p>
            <a:pPr algn="just">
              <a:lnSpc>
                <a:spcPct val="150000"/>
              </a:lnSpc>
              <a:spcBef>
                <a:spcPct val="50000"/>
              </a:spcBef>
              <a:spcAft>
                <a:spcPts val="1300"/>
              </a:spcAft>
              <a:buClr>
                <a:schemeClr val="tx1"/>
              </a:buClr>
              <a:buSzTx/>
            </a:pPr>
            <a:r>
              <a:rPr lang="en-US" dirty="0">
                <a:solidFill>
                  <a:schemeClr val="tx1"/>
                </a:solidFill>
                <a:latin typeface="Roboto Medium"/>
              </a:rPr>
              <a:t>When you log into the system you are given a default shell. </a:t>
            </a:r>
          </a:p>
          <a:p>
            <a:pPr algn="just">
              <a:lnSpc>
                <a:spcPct val="150000"/>
              </a:lnSpc>
              <a:spcBef>
                <a:spcPct val="50000"/>
              </a:spcBef>
              <a:spcAft>
                <a:spcPts val="1300"/>
              </a:spcAft>
              <a:buClr>
                <a:schemeClr val="tx1"/>
              </a:buClr>
              <a:buSzTx/>
            </a:pPr>
            <a:r>
              <a:rPr lang="en-US" dirty="0">
                <a:solidFill>
                  <a:schemeClr val="tx1"/>
                </a:solidFill>
                <a:latin typeface="Roboto Medium"/>
              </a:rPr>
              <a:t>When the shell starts up it reads its startup files and may set environment variables, command search paths, and command aliases, and executes any commands specified in these files.</a:t>
            </a:r>
          </a:p>
        </p:txBody>
      </p:sp>
      <p:sp>
        <p:nvSpPr>
          <p:cNvPr id="7" name="Title 3"/>
          <p:cNvSpPr>
            <a:spLocks noGrp="1"/>
          </p:cNvSpPr>
          <p:nvPr>
            <p:ph type="title"/>
          </p:nvPr>
        </p:nvSpPr>
        <p:spPr>
          <a:xfrm>
            <a:off x="766749" y="533400"/>
            <a:ext cx="1976452" cy="929642"/>
          </a:xfrm>
        </p:spPr>
        <p:txBody>
          <a:bodyPr/>
          <a:lstStyle/>
          <a:p>
            <a:pPr algn="ctr">
              <a:defRPr/>
            </a:pPr>
            <a:r>
              <a:rPr lang="en-US" b="1" dirty="0">
                <a:latin typeface="Roboto Medium"/>
                <a:cs typeface="Times New Roman" pitchFamily="18" charset="0"/>
              </a:rPr>
              <a:t>Shell</a:t>
            </a:r>
          </a:p>
        </p:txBody>
      </p:sp>
    </p:spTree>
    <p:extLst>
      <p:ext uri="{BB962C8B-B14F-4D97-AF65-F5344CB8AC3E}">
        <p14:creationId xmlns:p14="http://schemas.microsoft.com/office/powerpoint/2010/main" val="767646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2823657" y="1742007"/>
            <a:ext cx="7963460" cy="36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u="sng">
                <a:solidFill>
                  <a:srgbClr val="000000"/>
                </a:solidFill>
                <a:latin typeface="Times New Roman" panose="02020603050405020304" pitchFamily="18" charset="0"/>
              </a:rPr>
              <a:t>o/p:</a:t>
            </a:r>
          </a:p>
          <a:p>
            <a:pPr eaLnBrk="1">
              <a:lnSpc>
                <a:spcPct val="116000"/>
              </a:lnSpc>
              <a:buClrTx/>
              <a:buSzPct val="45000"/>
              <a:buFontTx/>
              <a:buNone/>
            </a:pPr>
            <a:r>
              <a:rPr lang="en-GB" sz="2830" i="1">
                <a:solidFill>
                  <a:srgbClr val="000000"/>
                </a:solidFill>
                <a:latin typeface="Times New Roman" panose="02020603050405020304" pitchFamily="18" charset="0"/>
              </a:rPr>
              <a:t>[oss@pc021698 ~]$ sh grep_ex2.sh date today.sh</a:t>
            </a:r>
          </a:p>
          <a:p>
            <a:pPr eaLnBrk="1">
              <a:lnSpc>
                <a:spcPct val="116000"/>
              </a:lnSpc>
              <a:buClrTx/>
              <a:buSzPct val="45000"/>
              <a:buFontTx/>
              <a:buNone/>
            </a:pPr>
            <a:r>
              <a:rPr lang="en-GB" sz="2830" i="1">
                <a:solidFill>
                  <a:srgbClr val="000000"/>
                </a:solidFill>
                <a:latin typeface="Times New Roman" panose="02020603050405020304" pitchFamily="18" charset="0"/>
              </a:rPr>
              <a:t>Entered search string is:date</a:t>
            </a:r>
          </a:p>
          <a:p>
            <a:pPr eaLnBrk="1">
              <a:lnSpc>
                <a:spcPct val="116000"/>
              </a:lnSpc>
              <a:buClrTx/>
              <a:buSzPct val="45000"/>
              <a:buFontTx/>
              <a:buNone/>
            </a:pPr>
            <a:r>
              <a:rPr lang="en-GB" sz="2830" i="1">
                <a:solidFill>
                  <a:srgbClr val="000000"/>
                </a:solidFill>
                <a:latin typeface="Times New Roman" panose="02020603050405020304" pitchFamily="18" charset="0"/>
              </a:rPr>
              <a:t>Entered file name :today.sh</a:t>
            </a:r>
          </a:p>
          <a:p>
            <a:pPr eaLnBrk="1">
              <a:lnSpc>
                <a:spcPct val="116000"/>
              </a:lnSpc>
              <a:buClrTx/>
              <a:buSzPct val="45000"/>
              <a:buFontTx/>
              <a:buNone/>
            </a:pPr>
            <a:r>
              <a:rPr lang="en-GB" sz="2830" i="1">
                <a:solidFill>
                  <a:srgbClr val="000000"/>
                </a:solidFill>
                <a:latin typeface="Times New Roman" panose="02020603050405020304" pitchFamily="18" charset="0"/>
              </a:rPr>
              <a:t>2:date</a:t>
            </a:r>
          </a:p>
          <a:p>
            <a:pPr eaLnBrk="1">
              <a:lnSpc>
                <a:spcPct val="116000"/>
              </a:lnSpc>
              <a:buClrTx/>
              <a:buSzPct val="45000"/>
              <a:buFontTx/>
              <a:buNone/>
            </a:pPr>
            <a:r>
              <a:rPr lang="en-GB" sz="2830" i="1">
                <a:solidFill>
                  <a:srgbClr val="000000"/>
                </a:solidFill>
                <a:latin typeface="Times New Roman" panose="02020603050405020304" pitchFamily="18" charset="0"/>
              </a:rPr>
              <a:t> Yes,the word present in the file</a:t>
            </a:r>
          </a:p>
          <a:p>
            <a:pPr eaLnBrk="1">
              <a:lnSpc>
                <a:spcPct val="116000"/>
              </a:lnSpc>
              <a:buClrTx/>
              <a:buSzPct val="45000"/>
              <a:buFontTx/>
              <a:buNone/>
            </a:pPr>
            <a:endParaRPr lang="en-GB" sz="2830" i="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646802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4953000" y="304800"/>
            <a:ext cx="5030736" cy="76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2830" i="1" dirty="0">
                <a:solidFill>
                  <a:srgbClr val="000000"/>
                </a:solidFill>
                <a:latin typeface="Times New Roman" panose="02020603050405020304" pitchFamily="18" charset="0"/>
              </a:rPr>
              <a:t>#simple for loop</a:t>
            </a:r>
          </a:p>
          <a:p>
            <a:pPr eaLnBrk="1">
              <a:lnSpc>
                <a:spcPct val="116000"/>
              </a:lnSpc>
              <a:buClrTx/>
              <a:buSzPct val="45000"/>
              <a:buFontTx/>
              <a:buNone/>
            </a:pPr>
            <a:r>
              <a:rPr lang="en-GB" sz="2830" i="1" dirty="0">
                <a:solidFill>
                  <a:srgbClr val="000000"/>
                </a:solidFill>
                <a:latin typeface="Times New Roman" panose="02020603050405020304" pitchFamily="18" charset="0"/>
              </a:rPr>
              <a:t>for </a:t>
            </a:r>
            <a:r>
              <a:rPr lang="en-GB" sz="2830" i="1" dirty="0" err="1">
                <a:solidFill>
                  <a:srgbClr val="000000"/>
                </a:solidFill>
                <a:latin typeface="Times New Roman" panose="02020603050405020304" pitchFamily="18" charset="0"/>
              </a:rPr>
              <a:t>i</a:t>
            </a:r>
            <a:r>
              <a:rPr lang="en-GB" sz="2830" i="1" dirty="0">
                <a:solidFill>
                  <a:srgbClr val="000000"/>
                </a:solidFill>
                <a:latin typeface="Times New Roman" panose="02020603050405020304" pitchFamily="18" charset="0"/>
              </a:rPr>
              <a:t> in 1 2 3</a:t>
            </a:r>
          </a:p>
          <a:p>
            <a:pPr eaLnBrk="1">
              <a:lnSpc>
                <a:spcPct val="116000"/>
              </a:lnSpc>
              <a:buClrTx/>
              <a:buSzPct val="45000"/>
              <a:buFontTx/>
              <a:buNone/>
            </a:pPr>
            <a:r>
              <a:rPr lang="en-GB" sz="2830" i="1" dirty="0">
                <a:solidFill>
                  <a:srgbClr val="000000"/>
                </a:solidFill>
                <a:latin typeface="Times New Roman" panose="02020603050405020304" pitchFamily="18" charset="0"/>
              </a:rPr>
              <a:t>do</a:t>
            </a:r>
          </a:p>
          <a:p>
            <a:pPr eaLnBrk="1">
              <a:lnSpc>
                <a:spcPct val="116000"/>
              </a:lnSpc>
              <a:buClrTx/>
              <a:buSzPct val="45000"/>
              <a:buFontTx/>
              <a:buNone/>
            </a:pPr>
            <a:r>
              <a:rPr lang="en-GB" sz="2830" i="1" dirty="0">
                <a:solidFill>
                  <a:srgbClr val="000000"/>
                </a:solidFill>
                <a:latin typeface="Times New Roman" panose="02020603050405020304" pitchFamily="18" charset="0"/>
              </a:rPr>
              <a:t>echo "==&gt;$</a:t>
            </a:r>
            <a:r>
              <a:rPr lang="en-GB" sz="2830" i="1" dirty="0" err="1">
                <a:solidFill>
                  <a:srgbClr val="000000"/>
                </a:solidFill>
                <a:latin typeface="Times New Roman" panose="02020603050405020304" pitchFamily="18" charset="0"/>
              </a:rPr>
              <a:t>i</a:t>
            </a:r>
            <a:r>
              <a:rPr lang="en-GB" sz="2830" i="1" dirty="0">
                <a:solidFill>
                  <a:srgbClr val="000000"/>
                </a:solidFill>
                <a:latin typeface="Times New Roman" panose="02020603050405020304" pitchFamily="18" charset="0"/>
              </a:rPr>
              <a:t>"</a:t>
            </a:r>
          </a:p>
          <a:p>
            <a:pPr eaLnBrk="1">
              <a:lnSpc>
                <a:spcPct val="116000"/>
              </a:lnSpc>
              <a:buClrTx/>
              <a:buSzPct val="45000"/>
              <a:buFontTx/>
              <a:buNone/>
            </a:pPr>
            <a:r>
              <a:rPr lang="en-GB" sz="2830" i="1" dirty="0">
                <a:solidFill>
                  <a:srgbClr val="000000"/>
                </a:solidFill>
                <a:latin typeface="Times New Roman" panose="02020603050405020304" pitchFamily="18" charset="0"/>
              </a:rPr>
              <a:t>done</a:t>
            </a:r>
          </a:p>
          <a:p>
            <a:pPr eaLnBrk="1">
              <a:lnSpc>
                <a:spcPct val="116000"/>
              </a:lnSpc>
              <a:buClrTx/>
              <a:buSzPct val="45000"/>
              <a:buFontTx/>
              <a:buNone/>
            </a:pPr>
            <a:r>
              <a:rPr lang="en-GB" sz="2830" i="1" dirty="0">
                <a:solidFill>
                  <a:srgbClr val="000000"/>
                </a:solidFill>
                <a:latin typeface="Times New Roman" panose="02020603050405020304" pitchFamily="18" charset="0"/>
              </a:rPr>
              <a:t>#for loop  - for_ex.sh</a:t>
            </a:r>
          </a:p>
          <a:p>
            <a:pPr eaLnBrk="1">
              <a:lnSpc>
                <a:spcPct val="116000"/>
              </a:lnSpc>
              <a:buClrTx/>
              <a:buSzPct val="45000"/>
              <a:buFontTx/>
              <a:buNone/>
            </a:pPr>
            <a:r>
              <a:rPr lang="en-GB" sz="2830" i="1" dirty="0">
                <a:solidFill>
                  <a:srgbClr val="000000"/>
                </a:solidFill>
                <a:latin typeface="Times New Roman" panose="02020603050405020304" pitchFamily="18" charset="0"/>
              </a:rPr>
              <a:t>for file in *.</a:t>
            </a:r>
          </a:p>
          <a:p>
            <a:pPr eaLnBrk="1">
              <a:lnSpc>
                <a:spcPct val="116000"/>
              </a:lnSpc>
              <a:buClrTx/>
              <a:buSzPct val="45000"/>
              <a:buFontTx/>
              <a:buNone/>
            </a:pPr>
            <a:r>
              <a:rPr lang="en-GB" sz="2830" i="1" dirty="0">
                <a:solidFill>
                  <a:srgbClr val="000000"/>
                </a:solidFill>
                <a:latin typeface="Times New Roman" panose="02020603050405020304" pitchFamily="18" charset="0"/>
              </a:rPr>
              <a:t>do</a:t>
            </a:r>
          </a:p>
          <a:p>
            <a:pPr eaLnBrk="1">
              <a:lnSpc>
                <a:spcPct val="116000"/>
              </a:lnSpc>
              <a:buClrTx/>
              <a:buSzPct val="45000"/>
              <a:buFontTx/>
              <a:buNone/>
            </a:pPr>
            <a:r>
              <a:rPr lang="en-GB" sz="2830" i="1" dirty="0">
                <a:solidFill>
                  <a:srgbClr val="000000"/>
                </a:solidFill>
                <a:latin typeface="Times New Roman" panose="02020603050405020304" pitchFamily="18" charset="0"/>
              </a:rPr>
              <a:t>echo “Hi”</a:t>
            </a:r>
          </a:p>
          <a:p>
            <a:pPr eaLnBrk="1">
              <a:lnSpc>
                <a:spcPct val="116000"/>
              </a:lnSpc>
              <a:buClrTx/>
              <a:buSzPct val="45000"/>
              <a:buFontTx/>
              <a:buNone/>
            </a:pPr>
            <a:r>
              <a:rPr lang="en-GB" sz="2830" i="1" dirty="0">
                <a:solidFill>
                  <a:srgbClr val="000000"/>
                </a:solidFill>
                <a:latin typeface="Times New Roman" panose="02020603050405020304" pitchFamily="18" charset="0"/>
              </a:rPr>
              <a:t>done</a:t>
            </a:r>
          </a:p>
          <a:p>
            <a:pPr eaLnBrk="1">
              <a:lnSpc>
                <a:spcPct val="116000"/>
              </a:lnSpc>
              <a:buClrTx/>
              <a:buSzPct val="45000"/>
              <a:buFontTx/>
              <a:buNone/>
            </a:pPr>
            <a:r>
              <a:rPr lang="en-GB" sz="2830" i="1" dirty="0">
                <a:solidFill>
                  <a:srgbClr val="000000"/>
                </a:solidFill>
                <a:latin typeface="Times New Roman" panose="02020603050405020304" pitchFamily="18" charset="0"/>
              </a:rPr>
              <a:t>#simple for loop-3</a:t>
            </a:r>
          </a:p>
          <a:p>
            <a:pPr eaLnBrk="1">
              <a:lnSpc>
                <a:spcPct val="116000"/>
              </a:lnSpc>
              <a:buClrTx/>
              <a:buSzPct val="45000"/>
              <a:buFontTx/>
              <a:buNone/>
            </a:pPr>
            <a:r>
              <a:rPr lang="en-GB" sz="2830" i="1" dirty="0">
                <a:solidFill>
                  <a:srgbClr val="000000"/>
                </a:solidFill>
                <a:latin typeface="Times New Roman" panose="02020603050405020304" pitchFamily="18" charset="0"/>
              </a:rPr>
              <a:t>for (( j = 1 ; j &lt;= 5; j++ )) </a:t>
            </a:r>
          </a:p>
          <a:p>
            <a:pPr eaLnBrk="1">
              <a:lnSpc>
                <a:spcPct val="116000"/>
              </a:lnSpc>
              <a:buClrTx/>
              <a:buSzPct val="45000"/>
              <a:buFontTx/>
              <a:buNone/>
            </a:pPr>
            <a:r>
              <a:rPr lang="en-GB" sz="2830" i="1" dirty="0">
                <a:solidFill>
                  <a:srgbClr val="000000"/>
                </a:solidFill>
                <a:latin typeface="Times New Roman" panose="02020603050405020304" pitchFamily="18" charset="0"/>
              </a:rPr>
              <a:t>    do</a:t>
            </a:r>
          </a:p>
          <a:p>
            <a:pPr eaLnBrk="1">
              <a:lnSpc>
                <a:spcPct val="116000"/>
              </a:lnSpc>
              <a:buClrTx/>
              <a:buSzPct val="45000"/>
              <a:buFontTx/>
              <a:buNone/>
            </a:pPr>
            <a:r>
              <a:rPr lang="en-GB" sz="2830" i="1" dirty="0">
                <a:solidFill>
                  <a:srgbClr val="000000"/>
                </a:solidFill>
                <a:latin typeface="Times New Roman" panose="02020603050405020304" pitchFamily="18" charset="0"/>
              </a:rPr>
              <a:t>          echo -n "$j "</a:t>
            </a:r>
          </a:p>
          <a:p>
            <a:pPr eaLnBrk="1">
              <a:lnSpc>
                <a:spcPct val="116000"/>
              </a:lnSpc>
              <a:buClrTx/>
              <a:buSzPct val="45000"/>
              <a:buFontTx/>
              <a:buNone/>
            </a:pPr>
            <a:r>
              <a:rPr lang="en-GB" sz="2830" i="1" dirty="0">
                <a:solidFill>
                  <a:srgbClr val="000000"/>
                </a:solidFill>
                <a:latin typeface="Times New Roman" panose="02020603050405020304" pitchFamily="18" charset="0"/>
              </a:rPr>
              <a:t>    done</a:t>
            </a:r>
          </a:p>
        </p:txBody>
      </p:sp>
    </p:spTree>
    <p:extLst>
      <p:ext uri="{BB962C8B-B14F-4D97-AF65-F5344CB8AC3E}">
        <p14:creationId xmlns:p14="http://schemas.microsoft.com/office/powerpoint/2010/main" val="33053043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4565664" y="1493150"/>
            <a:ext cx="5723737" cy="445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6000"/>
              </a:lnSpc>
              <a:buClrTx/>
              <a:buSzPct val="45000"/>
              <a:buFontTx/>
              <a:buNone/>
            </a:pPr>
            <a:r>
              <a:rPr lang="en-GB" sz="3484" i="1">
                <a:solidFill>
                  <a:srgbClr val="000000"/>
                </a:solidFill>
                <a:latin typeface="Times New Roman" panose="02020603050405020304" pitchFamily="18" charset="0"/>
              </a:rPr>
              <a:t>#print files with extension .c</a:t>
            </a:r>
          </a:p>
          <a:p>
            <a:pPr eaLnBrk="1">
              <a:lnSpc>
                <a:spcPct val="116000"/>
              </a:lnSpc>
              <a:buClrTx/>
              <a:buSzPct val="45000"/>
              <a:buFontTx/>
              <a:buNone/>
            </a:pPr>
            <a:r>
              <a:rPr lang="en-GB" sz="3484" i="1">
                <a:solidFill>
                  <a:srgbClr val="000000"/>
                </a:solidFill>
                <a:latin typeface="Times New Roman" panose="02020603050405020304" pitchFamily="18" charset="0"/>
              </a:rPr>
              <a:t>for file in *.c</a:t>
            </a:r>
          </a:p>
          <a:p>
            <a:pPr eaLnBrk="1">
              <a:lnSpc>
                <a:spcPct val="116000"/>
              </a:lnSpc>
              <a:buClrTx/>
              <a:buSzPct val="45000"/>
              <a:buFontTx/>
              <a:buNone/>
            </a:pPr>
            <a:r>
              <a:rPr lang="en-GB" sz="3484" i="1">
                <a:solidFill>
                  <a:srgbClr val="000000"/>
                </a:solidFill>
                <a:latin typeface="Times New Roman" panose="02020603050405020304" pitchFamily="18" charset="0"/>
              </a:rPr>
              <a:t>do</a:t>
            </a:r>
          </a:p>
          <a:p>
            <a:pPr eaLnBrk="1">
              <a:lnSpc>
                <a:spcPct val="116000"/>
              </a:lnSpc>
              <a:buClrTx/>
              <a:buSzPct val="45000"/>
              <a:buFontTx/>
              <a:buNone/>
            </a:pPr>
            <a:r>
              <a:rPr lang="en-GB" sz="3484" i="1">
                <a:solidFill>
                  <a:srgbClr val="000000"/>
                </a:solidFill>
                <a:latin typeface="Times New Roman" panose="02020603050405020304" pitchFamily="18" charset="0"/>
              </a:rPr>
              <a:t>echo "Filename==&gt;$file"</a:t>
            </a:r>
          </a:p>
          <a:p>
            <a:pPr eaLnBrk="1">
              <a:lnSpc>
                <a:spcPct val="116000"/>
              </a:lnSpc>
              <a:buClrTx/>
              <a:buSzPct val="45000"/>
              <a:buFontTx/>
              <a:buNone/>
            </a:pPr>
            <a:r>
              <a:rPr lang="en-GB" sz="3484" i="1">
                <a:solidFill>
                  <a:srgbClr val="000000"/>
                </a:solidFill>
                <a:latin typeface="Times New Roman" panose="02020603050405020304" pitchFamily="18" charset="0"/>
              </a:rPr>
              <a:t>#place any no.of cmds</a:t>
            </a:r>
          </a:p>
          <a:p>
            <a:pPr eaLnBrk="1">
              <a:lnSpc>
                <a:spcPct val="116000"/>
              </a:lnSpc>
              <a:buClrTx/>
              <a:buSzPct val="45000"/>
              <a:buFontTx/>
              <a:buNone/>
            </a:pPr>
            <a:r>
              <a:rPr lang="en-GB" sz="3484" i="1">
                <a:solidFill>
                  <a:srgbClr val="000000"/>
                </a:solidFill>
                <a:latin typeface="Times New Roman" panose="02020603050405020304" pitchFamily="18" charset="0"/>
              </a:rPr>
              <a:t>cp $file /home/oss/cprogs</a:t>
            </a:r>
          </a:p>
          <a:p>
            <a:pPr eaLnBrk="1">
              <a:lnSpc>
                <a:spcPct val="116000"/>
              </a:lnSpc>
              <a:buClrTx/>
              <a:buSzPct val="45000"/>
              <a:buFontTx/>
              <a:buNone/>
            </a:pPr>
            <a:r>
              <a:rPr lang="en-GB" sz="3484" i="1">
                <a:solidFill>
                  <a:srgbClr val="000000"/>
                </a:solidFill>
                <a:latin typeface="Times New Roman" panose="02020603050405020304" pitchFamily="18" charset="0"/>
              </a:rPr>
              <a:t>done</a:t>
            </a:r>
          </a:p>
        </p:txBody>
      </p:sp>
    </p:spTree>
    <p:extLst>
      <p:ext uri="{BB962C8B-B14F-4D97-AF65-F5344CB8AC3E}">
        <p14:creationId xmlns:p14="http://schemas.microsoft.com/office/powerpoint/2010/main" val="5677560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648200" y="2209800"/>
            <a:ext cx="4230588" cy="389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8000"/>
              </a:lnSpc>
              <a:spcBef>
                <a:spcPts val="1306"/>
              </a:spcBef>
              <a:spcAft>
                <a:spcPts val="1089"/>
              </a:spcAft>
              <a:buSzPct val="45000"/>
            </a:pPr>
            <a:r>
              <a:rPr lang="en-GB" sz="2830" u="sng" dirty="0">
                <a:solidFill>
                  <a:srgbClr val="000000"/>
                </a:solidFill>
                <a:latin typeface="Times New Roman" panose="02020603050405020304" pitchFamily="18" charset="0"/>
              </a:rPr>
              <a:t>while loop – syntax</a:t>
            </a:r>
            <a:r>
              <a:rPr lang="en-GB" sz="2830" dirty="0">
                <a:solidFill>
                  <a:srgbClr val="000000"/>
                </a:solidFill>
                <a:latin typeface="Times New Roman" panose="02020603050405020304" pitchFamily="18" charset="0"/>
              </a:rPr>
              <a:t> </a:t>
            </a:r>
          </a:p>
          <a:p>
            <a:pPr eaLnBrk="1">
              <a:lnSpc>
                <a:spcPct val="118000"/>
              </a:lnSpc>
              <a:spcBef>
                <a:spcPts val="1306"/>
              </a:spcBef>
              <a:spcAft>
                <a:spcPts val="1089"/>
              </a:spcAft>
              <a:buSzPct val="45000"/>
            </a:pPr>
            <a:r>
              <a:rPr lang="en-GB" sz="2830" dirty="0">
                <a:solidFill>
                  <a:srgbClr val="000000"/>
                </a:solidFill>
                <a:latin typeface="Times New Roman" panose="02020603050405020304" pitchFamily="18" charset="0"/>
              </a:rPr>
              <a:t>while [ condition ] </a:t>
            </a:r>
          </a:p>
          <a:p>
            <a:pPr eaLnBrk="1">
              <a:lnSpc>
                <a:spcPct val="118000"/>
              </a:lnSpc>
              <a:spcBef>
                <a:spcPts val="1306"/>
              </a:spcBef>
              <a:spcAft>
                <a:spcPts val="1089"/>
              </a:spcAft>
              <a:buSzPct val="45000"/>
            </a:pPr>
            <a:r>
              <a:rPr lang="en-GB" sz="2830" dirty="0">
                <a:solidFill>
                  <a:srgbClr val="000000"/>
                </a:solidFill>
                <a:latin typeface="Times New Roman" panose="02020603050405020304" pitchFamily="18" charset="0"/>
              </a:rPr>
              <a:t>do </a:t>
            </a:r>
          </a:p>
          <a:p>
            <a:pPr eaLnBrk="1">
              <a:lnSpc>
                <a:spcPct val="118000"/>
              </a:lnSpc>
              <a:spcBef>
                <a:spcPts val="1306"/>
              </a:spcBef>
              <a:spcAft>
                <a:spcPts val="1089"/>
              </a:spcAft>
              <a:buSzPct val="45000"/>
            </a:pPr>
            <a:r>
              <a:rPr lang="en-GB" sz="2830" dirty="0">
                <a:solidFill>
                  <a:srgbClr val="000000"/>
                </a:solidFill>
                <a:latin typeface="Times New Roman" panose="02020603050405020304" pitchFamily="18" charset="0"/>
              </a:rPr>
              <a:t>    code block; </a:t>
            </a:r>
          </a:p>
          <a:p>
            <a:pPr eaLnBrk="1">
              <a:lnSpc>
                <a:spcPct val="118000"/>
              </a:lnSpc>
              <a:spcBef>
                <a:spcPts val="1306"/>
              </a:spcBef>
              <a:spcAft>
                <a:spcPts val="1089"/>
              </a:spcAft>
              <a:buSzPct val="45000"/>
            </a:pPr>
            <a:r>
              <a:rPr lang="en-GB" sz="2830" dirty="0">
                <a:solidFill>
                  <a:srgbClr val="000000"/>
                </a:solidFill>
                <a:latin typeface="Times New Roman" panose="02020603050405020304" pitchFamily="18" charset="0"/>
              </a:rPr>
              <a:t>done</a:t>
            </a:r>
          </a:p>
        </p:txBody>
      </p:sp>
    </p:spTree>
    <p:extLst>
      <p:ext uri="{BB962C8B-B14F-4D97-AF65-F5344CB8AC3E}">
        <p14:creationId xmlns:p14="http://schemas.microsoft.com/office/powerpoint/2010/main" val="4747750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4876800" y="304800"/>
            <a:ext cx="6221453" cy="770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976" tIns="48988" rIns="97976" bIns="48988">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106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Luxi Sans" pitchFamily="16" charset="0"/>
                <a:ea typeface="Arial Unicode MS" panose="020B0604020202020204" pitchFamily="34" charset="-128"/>
                <a:cs typeface="Arial Unicode MS" panose="020B0604020202020204" pitchFamily="34" charset="-128"/>
              </a:defRPr>
            </a:lvl9pPr>
          </a:lstStyle>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#while_ex.sh</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verify="n"</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while [ "$verify" != y ]</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do</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    echo "Enter option: "</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    read option</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    echo "You entered $option.  Is this correct? (y/n)"</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    read verify</a:t>
            </a:r>
          </a:p>
          <a:p>
            <a:pPr eaLnBrk="1">
              <a:lnSpc>
                <a:spcPct val="118000"/>
              </a:lnSpc>
              <a:spcBef>
                <a:spcPts val="1306"/>
              </a:spcBef>
              <a:spcAft>
                <a:spcPts val="1089"/>
              </a:spcAft>
              <a:buSzPct val="45000"/>
            </a:pPr>
            <a:r>
              <a:rPr lang="en-GB" sz="2830" i="1" dirty="0">
                <a:solidFill>
                  <a:srgbClr val="000000"/>
                </a:solidFill>
                <a:latin typeface="Times New Roman" panose="02020603050405020304" pitchFamily="18" charset="0"/>
              </a:rPr>
              <a:t>done </a:t>
            </a:r>
          </a:p>
        </p:txBody>
      </p:sp>
    </p:spTree>
    <p:extLst>
      <p:ext uri="{BB962C8B-B14F-4D97-AF65-F5344CB8AC3E}">
        <p14:creationId xmlns:p14="http://schemas.microsoft.com/office/powerpoint/2010/main" val="14606895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1000" y="1222176"/>
            <a:ext cx="8001000" cy="6124754"/>
          </a:xfrm>
          <a:prstGeom prst="rect">
            <a:avLst/>
          </a:prstGeom>
        </p:spPr>
        <p:txBody>
          <a:bodyPr wrap="square">
            <a:spAutoFit/>
          </a:bodyPr>
          <a:lstStyle/>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&amp; </a:t>
            </a:r>
          </a:p>
          <a:p>
            <a:pPr algn="ctr" eaLnBrk="0"/>
            <a:r>
              <a:rPr lang="en-GB" sz="2800" dirty="0">
                <a:solidFill>
                  <a:srgbClr val="313131"/>
                </a:solidFill>
                <a:latin typeface="Roboto Medium"/>
              </a:rPr>
              <a:t>( )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 </a:t>
            </a:r>
          </a:p>
          <a:p>
            <a:pPr algn="ctr" eaLnBrk="0"/>
            <a:r>
              <a:rPr lang="en-GB" sz="2800" dirty="0">
                <a:solidFill>
                  <a:srgbClr val="313131"/>
                </a:solidFill>
                <a:latin typeface="Roboto Medium"/>
              </a:rPr>
              <a:t>&lt; &gt; </a:t>
            </a:r>
          </a:p>
          <a:p>
            <a:pPr algn="ctr" eaLnBrk="0"/>
            <a:r>
              <a:rPr lang="en-GB" sz="2800" dirty="0">
                <a:solidFill>
                  <a:srgbClr val="313131"/>
                </a:solidFill>
                <a:latin typeface="Roboto Medium"/>
              </a:rPr>
              <a:t>new-line 	space 		tab</a:t>
            </a:r>
            <a:r>
              <a:rPr lang="en-GB" sz="2800" dirty="0">
                <a:latin typeface="Roboto Medium"/>
              </a:rPr>
              <a:t> </a:t>
            </a:r>
            <a:endParaRPr lang="en-GB" sz="6000" dirty="0">
              <a:latin typeface="Roboto Medium"/>
            </a:endParaRPr>
          </a:p>
        </p:txBody>
      </p:sp>
      <p:sp>
        <p:nvSpPr>
          <p:cNvPr id="5" name="Rectangle 4"/>
          <p:cNvSpPr/>
          <p:nvPr/>
        </p:nvSpPr>
        <p:spPr>
          <a:xfrm>
            <a:off x="838200" y="606623"/>
            <a:ext cx="4062331" cy="615553"/>
          </a:xfrm>
          <a:prstGeom prst="rect">
            <a:avLst/>
          </a:prstGeom>
        </p:spPr>
        <p:txBody>
          <a:bodyPr wrap="none">
            <a:spAutoFit/>
          </a:bodyPr>
          <a:lstStyle/>
          <a:p>
            <a:pPr algn="ctr" eaLnBrk="0"/>
            <a:r>
              <a:rPr lang="en-US" sz="3400" dirty="0">
                <a:latin typeface="Roboto Medium"/>
              </a:rPr>
              <a:t>The Metacharacters</a:t>
            </a:r>
          </a:p>
        </p:txBody>
      </p:sp>
    </p:spTree>
    <p:extLst>
      <p:ext uri="{BB962C8B-B14F-4D97-AF65-F5344CB8AC3E}">
        <p14:creationId xmlns:p14="http://schemas.microsoft.com/office/powerpoint/2010/main" val="183285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990600" y="2057400"/>
            <a:ext cx="13030199" cy="13388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0">
              <a:lnSpc>
                <a:spcPct val="100000"/>
              </a:lnSpc>
              <a:buClrTx/>
              <a:buSzTx/>
              <a:buFontTx/>
              <a:buNone/>
            </a:pPr>
            <a:r>
              <a:rPr lang="en-GB" sz="2900" dirty="0">
                <a:latin typeface="Roboto Medium"/>
              </a:rPr>
              <a:t>The shell performs substitution when it encounters an expression that contains one or more special characters.</a:t>
            </a:r>
          </a:p>
          <a:p>
            <a:pPr eaLnBrk="0">
              <a:lnSpc>
                <a:spcPct val="100000"/>
              </a:lnSpc>
              <a:buClrTx/>
              <a:buSzTx/>
              <a:buFontTx/>
              <a:buNone/>
            </a:pPr>
            <a:endParaRPr lang="en-GB" sz="2900" dirty="0">
              <a:latin typeface="Roboto Medium"/>
            </a:endParaRPr>
          </a:p>
        </p:txBody>
      </p:sp>
      <p:sp>
        <p:nvSpPr>
          <p:cNvPr id="4" name="Rectangle 3"/>
          <p:cNvSpPr/>
          <p:nvPr/>
        </p:nvSpPr>
        <p:spPr>
          <a:xfrm>
            <a:off x="838200" y="762000"/>
            <a:ext cx="2837636" cy="523220"/>
          </a:xfrm>
          <a:prstGeom prst="rect">
            <a:avLst/>
          </a:prstGeom>
        </p:spPr>
        <p:txBody>
          <a:bodyPr wrap="none">
            <a:spAutoFit/>
          </a:bodyPr>
          <a:lstStyle/>
          <a:p>
            <a:pPr eaLnBrk="0"/>
            <a:r>
              <a:rPr lang="en-GB" sz="2800" b="1" dirty="0">
                <a:latin typeface="Roboto Medium"/>
              </a:rPr>
              <a:t>SUBSTITUTION</a:t>
            </a:r>
          </a:p>
        </p:txBody>
      </p:sp>
    </p:spTree>
    <p:extLst>
      <p:ext uri="{BB962C8B-B14F-4D97-AF65-F5344CB8AC3E}">
        <p14:creationId xmlns:p14="http://schemas.microsoft.com/office/powerpoint/2010/main" val="578581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1524000" y="919862"/>
            <a:ext cx="12649201" cy="6694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eaLnBrk="0">
              <a:lnSpc>
                <a:spcPct val="100000"/>
              </a:lnSpc>
              <a:buClrTx/>
              <a:buSzTx/>
              <a:buFontTx/>
              <a:buNone/>
            </a:pPr>
            <a:r>
              <a:rPr lang="en-GB" sz="2900" b="1" dirty="0">
                <a:latin typeface="Verdana" panose="020B0604030504040204" pitchFamily="34" charset="0"/>
              </a:rPr>
              <a:t>Example</a:t>
            </a:r>
          </a:p>
          <a:p>
            <a:pPr eaLnBrk="0">
              <a:lnSpc>
                <a:spcPct val="100000"/>
              </a:lnSpc>
              <a:buClrTx/>
              <a:buSzTx/>
              <a:buFontTx/>
              <a:buNone/>
            </a:pPr>
            <a:r>
              <a:rPr lang="en-GB" sz="2900" dirty="0">
                <a:latin typeface="Verdana" panose="020B0604030504040204" pitchFamily="34" charset="0"/>
              </a:rPr>
              <a:t>Here, the printing value of the variable is substituted by its value. </a:t>
            </a:r>
          </a:p>
          <a:p>
            <a:pPr eaLnBrk="0">
              <a:lnSpc>
                <a:spcPct val="100000"/>
              </a:lnSpc>
              <a:buClrTx/>
              <a:buSzTx/>
              <a:buFontTx/>
              <a:buNone/>
            </a:pPr>
            <a:r>
              <a:rPr lang="en-GB" sz="2900" dirty="0">
                <a:latin typeface="Verdana" panose="020B0604030504040204" pitchFamily="34" charset="0"/>
              </a:rPr>
              <a:t>Same time,</a:t>
            </a:r>
            <a:r>
              <a:rPr lang="en-GB" sz="2900" dirty="0"/>
              <a:t> </a:t>
            </a:r>
            <a:r>
              <a:rPr lang="en-GB" sz="2900" b="1" dirty="0">
                <a:latin typeface="Verdana" panose="020B0604030504040204" pitchFamily="34" charset="0"/>
              </a:rPr>
              <a:t>"\n"</a:t>
            </a:r>
            <a:r>
              <a:rPr lang="en-GB" sz="2900" dirty="0"/>
              <a:t> </a:t>
            </a:r>
            <a:r>
              <a:rPr lang="en-GB" sz="2900" dirty="0">
                <a:latin typeface="Verdana" panose="020B0604030504040204" pitchFamily="34" charset="0"/>
              </a:rPr>
              <a:t>is substituted by a new line −</a:t>
            </a:r>
            <a:endParaRPr lang="en-GB" sz="2900" dirty="0">
              <a:latin typeface="Open Sans"/>
            </a:endParaRPr>
          </a:p>
          <a:p>
            <a:pPr eaLnBrk="0">
              <a:lnSpc>
                <a:spcPct val="100000"/>
              </a:lnSpc>
              <a:buClrTx/>
              <a:buSzTx/>
              <a:buFontTx/>
              <a:buNone/>
            </a:pPr>
            <a:r>
              <a:rPr lang="en-GB" sz="2900" dirty="0"/>
              <a:t> </a:t>
            </a:r>
            <a:endParaRPr lang="en-GB" sz="2900" dirty="0">
              <a:latin typeface="Menlo"/>
            </a:endParaRPr>
          </a:p>
          <a:p>
            <a:pPr eaLnBrk="0">
              <a:lnSpc>
                <a:spcPct val="100000"/>
              </a:lnSpc>
              <a:buClrTx/>
              <a:buSzTx/>
              <a:buFontTx/>
              <a:buNone/>
            </a:pPr>
            <a:r>
              <a:rPr lang="en-GB" sz="2900" dirty="0">
                <a:latin typeface="Menlo"/>
              </a:rPr>
              <a:t>a=10 </a:t>
            </a:r>
          </a:p>
          <a:p>
            <a:pPr eaLnBrk="0">
              <a:lnSpc>
                <a:spcPct val="100000"/>
              </a:lnSpc>
              <a:buClrTx/>
              <a:buSzTx/>
              <a:buFontTx/>
              <a:buNone/>
            </a:pPr>
            <a:r>
              <a:rPr lang="en-GB" sz="2900" dirty="0">
                <a:latin typeface="Menlo"/>
              </a:rPr>
              <a:t>echo -e "Value of a is $a \n“</a:t>
            </a:r>
          </a:p>
          <a:p>
            <a:pPr eaLnBrk="0">
              <a:lnSpc>
                <a:spcPct val="100000"/>
              </a:lnSpc>
              <a:buClrTx/>
              <a:buSzTx/>
              <a:buFontTx/>
              <a:buNone/>
            </a:pPr>
            <a:endParaRPr lang="en-GB" sz="2900" dirty="0"/>
          </a:p>
          <a:p>
            <a:pPr eaLnBrk="0">
              <a:lnSpc>
                <a:spcPct val="100000"/>
              </a:lnSpc>
              <a:buClrTx/>
              <a:buSzTx/>
              <a:buFontTx/>
              <a:buNone/>
            </a:pPr>
            <a:r>
              <a:rPr lang="en-GB" sz="2900" dirty="0">
                <a:latin typeface="Verdana" panose="020B0604030504040204" pitchFamily="34" charset="0"/>
              </a:rPr>
              <a:t>You will receive the following result. Here the</a:t>
            </a:r>
            <a:r>
              <a:rPr lang="en-GB" sz="2900" dirty="0"/>
              <a:t> </a:t>
            </a:r>
            <a:r>
              <a:rPr lang="en-GB" sz="2900" b="1" dirty="0">
                <a:latin typeface="Verdana" panose="020B0604030504040204" pitchFamily="34" charset="0"/>
              </a:rPr>
              <a:t>-e</a:t>
            </a:r>
            <a:r>
              <a:rPr lang="en-GB" sz="2900" dirty="0"/>
              <a:t> </a:t>
            </a:r>
            <a:r>
              <a:rPr lang="en-GB" sz="2900" dirty="0">
                <a:latin typeface="Verdana" panose="020B0604030504040204" pitchFamily="34" charset="0"/>
              </a:rPr>
              <a:t>option enables the interpretation of backslash escapes.</a:t>
            </a:r>
            <a:endParaRPr lang="en-GB" sz="2900" dirty="0">
              <a:latin typeface="Menlo"/>
            </a:endParaRPr>
          </a:p>
          <a:p>
            <a:pPr eaLnBrk="0">
              <a:lnSpc>
                <a:spcPct val="100000"/>
              </a:lnSpc>
              <a:buClrTx/>
              <a:buSzTx/>
              <a:buFontTx/>
              <a:buNone/>
            </a:pPr>
            <a:endParaRPr lang="en-GB" sz="2900" dirty="0">
              <a:latin typeface="Menlo"/>
            </a:endParaRPr>
          </a:p>
          <a:p>
            <a:pPr eaLnBrk="0">
              <a:lnSpc>
                <a:spcPct val="100000"/>
              </a:lnSpc>
              <a:buClrTx/>
              <a:buSzTx/>
              <a:buFontTx/>
              <a:buNone/>
            </a:pPr>
            <a:r>
              <a:rPr lang="en-GB" sz="2900" dirty="0">
                <a:latin typeface="Menlo"/>
              </a:rPr>
              <a:t>Value of a is </a:t>
            </a:r>
            <a:endParaRPr lang="en-IN" sz="2900" dirty="0">
              <a:latin typeface="Menlo"/>
            </a:endParaRPr>
          </a:p>
          <a:p>
            <a:pPr eaLnBrk="0">
              <a:lnSpc>
                <a:spcPct val="100000"/>
              </a:lnSpc>
              <a:buClrTx/>
              <a:buSzTx/>
              <a:buFontTx/>
              <a:buNone/>
            </a:pPr>
            <a:r>
              <a:rPr lang="en-GB" sz="2900" dirty="0">
                <a:latin typeface="Menlo"/>
              </a:rPr>
              <a:t>10 </a:t>
            </a:r>
            <a:endParaRPr lang="en-GB" sz="2900" dirty="0"/>
          </a:p>
          <a:p>
            <a:pPr eaLnBrk="0">
              <a:lnSpc>
                <a:spcPct val="100000"/>
              </a:lnSpc>
              <a:buClrTx/>
              <a:buSzTx/>
              <a:buFontTx/>
              <a:buNone/>
            </a:pPr>
            <a:endParaRPr lang="en-GB" sz="2900" dirty="0">
              <a:latin typeface="Verdana" panose="020B0604030504040204" pitchFamily="34" charset="0"/>
            </a:endParaRPr>
          </a:p>
          <a:p>
            <a:pPr eaLnBrk="0">
              <a:lnSpc>
                <a:spcPct val="100000"/>
              </a:lnSpc>
              <a:buClrTx/>
              <a:buSzTx/>
              <a:buFontTx/>
              <a:buNone/>
            </a:pPr>
            <a:r>
              <a:rPr lang="en-GB" sz="2900" dirty="0">
                <a:latin typeface="Verdana" panose="020B0604030504040204" pitchFamily="34" charset="0"/>
              </a:rPr>
              <a:t>Following is the result without</a:t>
            </a:r>
            <a:r>
              <a:rPr lang="en-GB" sz="2900" dirty="0"/>
              <a:t> </a:t>
            </a:r>
            <a:r>
              <a:rPr lang="en-GB" sz="2900" b="1" dirty="0">
                <a:latin typeface="Verdana" panose="020B0604030504040204" pitchFamily="34" charset="0"/>
              </a:rPr>
              <a:t>-e</a:t>
            </a:r>
            <a:r>
              <a:rPr lang="en-GB" sz="2900" dirty="0"/>
              <a:t> </a:t>
            </a:r>
            <a:r>
              <a:rPr lang="en-GB" sz="2900" dirty="0">
                <a:latin typeface="Verdana" panose="020B0604030504040204" pitchFamily="34" charset="0"/>
              </a:rPr>
              <a:t>option −</a:t>
            </a:r>
            <a:endParaRPr lang="en-GB" sz="2900" dirty="0">
              <a:latin typeface="Menlo"/>
            </a:endParaRPr>
          </a:p>
          <a:p>
            <a:pPr eaLnBrk="0">
              <a:lnSpc>
                <a:spcPct val="100000"/>
              </a:lnSpc>
              <a:buClrTx/>
              <a:buSzTx/>
              <a:buFontTx/>
              <a:buNone/>
            </a:pPr>
            <a:r>
              <a:rPr lang="en-GB" sz="2900" dirty="0">
                <a:latin typeface="Menlo"/>
              </a:rPr>
              <a:t>Value of a is 10\n</a:t>
            </a:r>
            <a:r>
              <a:rPr lang="en-GB" sz="2900" dirty="0"/>
              <a:t> </a:t>
            </a:r>
          </a:p>
        </p:txBody>
      </p:sp>
    </p:spTree>
    <p:extLst>
      <p:ext uri="{BB962C8B-B14F-4D97-AF65-F5344CB8AC3E}">
        <p14:creationId xmlns:p14="http://schemas.microsoft.com/office/powerpoint/2010/main" val="3400968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64289884"/>
              </p:ext>
            </p:extLst>
          </p:nvPr>
        </p:nvGraphicFramePr>
        <p:xfrm>
          <a:off x="1524000" y="609600"/>
          <a:ext cx="11963400" cy="7050980"/>
        </p:xfrm>
        <a:graphic>
          <a:graphicData uri="http://schemas.openxmlformats.org/drawingml/2006/table">
            <a:tbl>
              <a:tblPr/>
              <a:tblGrid>
                <a:gridCol w="1307258">
                  <a:extLst>
                    <a:ext uri="{9D8B030D-6E8A-4147-A177-3AD203B41FA5}">
                      <a16:colId xmlns:a16="http://schemas.microsoft.com/office/drawing/2014/main" val="20000"/>
                    </a:ext>
                  </a:extLst>
                </a:gridCol>
                <a:gridCol w="10656142">
                  <a:extLst>
                    <a:ext uri="{9D8B030D-6E8A-4147-A177-3AD203B41FA5}">
                      <a16:colId xmlns:a16="http://schemas.microsoft.com/office/drawing/2014/main" val="20001"/>
                    </a:ext>
                  </a:extLst>
                </a:gridCol>
              </a:tblGrid>
              <a:tr h="705098">
                <a:tc>
                  <a:txBody>
                    <a:bodyPr/>
                    <a:lstStyle/>
                    <a:p>
                      <a:pPr algn="ctr" fontAlgn="t"/>
                      <a:r>
                        <a:rPr lang="en-US" sz="2900" dirty="0" err="1">
                          <a:latin typeface="Roboto Medium"/>
                        </a:rPr>
                        <a:t>Sr.No</a:t>
                      </a:r>
                      <a:r>
                        <a:rPr lang="en-US" sz="2900" dirty="0">
                          <a:latin typeface="Roboto Medium"/>
                        </a:rPr>
                        <a:t>.</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900">
                          <a:latin typeface="Roboto Medium"/>
                        </a:rPr>
                        <a:t>Escape &amp; Description</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705098">
                <a:tc>
                  <a:txBody>
                    <a:bodyPr/>
                    <a:lstStyle/>
                    <a:p>
                      <a:pPr algn="ctr" fontAlgn="t"/>
                      <a:r>
                        <a:rPr lang="en-US" sz="2900">
                          <a:latin typeface="Roboto Medium"/>
                        </a:rPr>
                        <a:t>1</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 - </a:t>
                      </a:r>
                      <a:r>
                        <a:rPr lang="en-US" sz="2900" dirty="0">
                          <a:solidFill>
                            <a:srgbClr val="000000"/>
                          </a:solidFill>
                          <a:latin typeface="Roboto Medium"/>
                        </a:rPr>
                        <a:t>backslash</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705098">
                <a:tc>
                  <a:txBody>
                    <a:bodyPr/>
                    <a:lstStyle/>
                    <a:p>
                      <a:pPr algn="ctr" fontAlgn="t"/>
                      <a:r>
                        <a:rPr lang="en-US" sz="2900">
                          <a:latin typeface="Roboto Medium"/>
                        </a:rPr>
                        <a:t>2</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 - </a:t>
                      </a:r>
                      <a:r>
                        <a:rPr lang="en-US" sz="2900" dirty="0">
                          <a:solidFill>
                            <a:srgbClr val="000000"/>
                          </a:solidFill>
                          <a:latin typeface="Roboto Medium"/>
                        </a:rPr>
                        <a:t>alert (BEL)</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705098">
                <a:tc>
                  <a:txBody>
                    <a:bodyPr/>
                    <a:lstStyle/>
                    <a:p>
                      <a:pPr algn="ctr" fontAlgn="t"/>
                      <a:r>
                        <a:rPr lang="en-US" sz="2900">
                          <a:latin typeface="Roboto Medium"/>
                        </a:rPr>
                        <a:t>3</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\b – </a:t>
                      </a:r>
                      <a:r>
                        <a:rPr lang="en-US" sz="2900" dirty="0">
                          <a:solidFill>
                            <a:srgbClr val="000000"/>
                          </a:solidFill>
                          <a:latin typeface="Roboto Medium"/>
                        </a:rPr>
                        <a:t>backspace</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705098">
                <a:tc>
                  <a:txBody>
                    <a:bodyPr/>
                    <a:lstStyle/>
                    <a:p>
                      <a:pPr algn="ctr" fontAlgn="t"/>
                      <a:r>
                        <a:rPr lang="en-US" sz="2900">
                          <a:latin typeface="Roboto Medium"/>
                        </a:rPr>
                        <a:t>4</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\c - </a:t>
                      </a:r>
                      <a:r>
                        <a:rPr lang="en-US" sz="2900" dirty="0">
                          <a:solidFill>
                            <a:srgbClr val="000000"/>
                          </a:solidFill>
                          <a:latin typeface="Roboto Medium"/>
                        </a:rPr>
                        <a:t>suppress trailing newline</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705098">
                <a:tc>
                  <a:txBody>
                    <a:bodyPr/>
                    <a:lstStyle/>
                    <a:p>
                      <a:pPr algn="ctr" fontAlgn="t"/>
                      <a:r>
                        <a:rPr lang="en-US" sz="2900">
                          <a:latin typeface="Roboto Medium"/>
                        </a:rPr>
                        <a:t>5</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\f - </a:t>
                      </a:r>
                      <a:r>
                        <a:rPr lang="en-US" sz="2900" dirty="0">
                          <a:solidFill>
                            <a:srgbClr val="000000"/>
                          </a:solidFill>
                          <a:latin typeface="Roboto Medium"/>
                        </a:rPr>
                        <a:t>form feed</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705098">
                <a:tc>
                  <a:txBody>
                    <a:bodyPr/>
                    <a:lstStyle/>
                    <a:p>
                      <a:pPr algn="ctr" fontAlgn="t"/>
                      <a:r>
                        <a:rPr lang="en-US" sz="2900">
                          <a:latin typeface="Roboto Medium"/>
                        </a:rPr>
                        <a:t>6</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\n - </a:t>
                      </a:r>
                      <a:r>
                        <a:rPr lang="en-US" sz="2900" dirty="0">
                          <a:solidFill>
                            <a:srgbClr val="000000"/>
                          </a:solidFill>
                          <a:latin typeface="Roboto Medium"/>
                        </a:rPr>
                        <a:t>new line</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705098">
                <a:tc>
                  <a:txBody>
                    <a:bodyPr/>
                    <a:lstStyle/>
                    <a:p>
                      <a:pPr algn="ctr" fontAlgn="t"/>
                      <a:r>
                        <a:rPr lang="en-US" sz="2900">
                          <a:latin typeface="Roboto Medium"/>
                        </a:rPr>
                        <a:t>7</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\r - </a:t>
                      </a:r>
                      <a:r>
                        <a:rPr lang="en-US" sz="2900" dirty="0">
                          <a:solidFill>
                            <a:srgbClr val="000000"/>
                          </a:solidFill>
                          <a:latin typeface="Roboto Medium"/>
                        </a:rPr>
                        <a:t>carriage return</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705098">
                <a:tc>
                  <a:txBody>
                    <a:bodyPr/>
                    <a:lstStyle/>
                    <a:p>
                      <a:pPr algn="ctr" fontAlgn="t"/>
                      <a:r>
                        <a:rPr lang="en-US" sz="2900">
                          <a:latin typeface="Roboto Medium"/>
                        </a:rPr>
                        <a:t>8</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\t - </a:t>
                      </a:r>
                      <a:r>
                        <a:rPr lang="en-US" sz="2900" dirty="0">
                          <a:solidFill>
                            <a:srgbClr val="000000"/>
                          </a:solidFill>
                          <a:latin typeface="Roboto Medium"/>
                        </a:rPr>
                        <a:t>horizontal tab</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705098">
                <a:tc>
                  <a:txBody>
                    <a:bodyPr/>
                    <a:lstStyle/>
                    <a:p>
                      <a:pPr algn="ctr" fontAlgn="t"/>
                      <a:r>
                        <a:rPr lang="en-US" sz="2900">
                          <a:latin typeface="Roboto Medium"/>
                        </a:rPr>
                        <a:t>9</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\v - </a:t>
                      </a:r>
                      <a:r>
                        <a:rPr lang="en-US" sz="2900" dirty="0">
                          <a:solidFill>
                            <a:srgbClr val="000000"/>
                          </a:solidFill>
                          <a:latin typeface="Roboto Medium"/>
                        </a:rPr>
                        <a:t>vertical tab</a:t>
                      </a:r>
                    </a:p>
                  </a:txBody>
                  <a:tcPr marL="53015" marR="53015" marT="53015" marB="5301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37725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121214"/>
                </a:solidFill>
                <a:latin typeface="Roboto Medium"/>
              </a:rPr>
              <a:t>Command Substitution</a:t>
            </a:r>
            <a:endParaRPr lang="en-IN" dirty="0">
              <a:latin typeface="Roboto Medium"/>
            </a:endParaRPr>
          </a:p>
        </p:txBody>
      </p:sp>
      <p:sp>
        <p:nvSpPr>
          <p:cNvPr id="3" name="Text Placeholder 2"/>
          <p:cNvSpPr>
            <a:spLocks noGrp="1"/>
          </p:cNvSpPr>
          <p:nvPr>
            <p:ph type="body" sz="quarter" idx="17"/>
          </p:nvPr>
        </p:nvSpPr>
        <p:spPr>
          <a:xfrm>
            <a:off x="859881" y="1600200"/>
            <a:ext cx="12961441" cy="5184576"/>
          </a:xfrm>
        </p:spPr>
        <p:txBody>
          <a:bodyPr/>
          <a:lstStyle/>
          <a:p>
            <a:pPr algn="just" eaLnBrk="0">
              <a:lnSpc>
                <a:spcPct val="100000"/>
              </a:lnSpc>
              <a:buClrTx/>
              <a:buSzTx/>
              <a:buFontTx/>
              <a:buNone/>
            </a:pPr>
            <a:r>
              <a:rPr lang="en-GB" sz="2800" dirty="0">
                <a:solidFill>
                  <a:srgbClr val="000000"/>
                </a:solidFill>
                <a:latin typeface="Verdana" panose="020B0604030504040204" pitchFamily="34" charset="0"/>
              </a:rPr>
              <a:t>Command substitution is the mechanism by which the shell performs a given set of commands and then substitutes their output in the place of the commands.</a:t>
            </a:r>
          </a:p>
          <a:p>
            <a:pPr algn="just" eaLnBrk="0">
              <a:lnSpc>
                <a:spcPct val="100000"/>
              </a:lnSpc>
              <a:buClrTx/>
              <a:buSzTx/>
              <a:buFontTx/>
              <a:buNone/>
            </a:pPr>
            <a:r>
              <a:rPr lang="en-GB" sz="2800" dirty="0">
                <a:solidFill>
                  <a:srgbClr val="000000"/>
                </a:solidFill>
                <a:latin typeface="Verdana" panose="020B0604030504040204" pitchFamily="34" charset="0"/>
              </a:rPr>
              <a:t>Syntax</a:t>
            </a:r>
          </a:p>
          <a:p>
            <a:pPr algn="just" eaLnBrk="0">
              <a:lnSpc>
                <a:spcPct val="100000"/>
              </a:lnSpc>
              <a:buClrTx/>
              <a:buSzTx/>
              <a:buFontTx/>
              <a:buNone/>
            </a:pPr>
            <a:r>
              <a:rPr lang="en-GB" sz="2800" dirty="0">
                <a:solidFill>
                  <a:srgbClr val="000000"/>
                </a:solidFill>
                <a:latin typeface="Verdana" panose="020B0604030504040204" pitchFamily="34" charset="0"/>
              </a:rPr>
              <a:t>The command substitution is performed when a command is given as</a:t>
            </a:r>
          </a:p>
          <a:p>
            <a:pPr algn="just" eaLnBrk="0">
              <a:lnSpc>
                <a:spcPct val="100000"/>
              </a:lnSpc>
              <a:buClrTx/>
              <a:buSzTx/>
              <a:buFontTx/>
              <a:buNone/>
            </a:pPr>
            <a:r>
              <a:rPr lang="en-GB" sz="2800" dirty="0">
                <a:solidFill>
                  <a:srgbClr val="313131"/>
                </a:solidFill>
                <a:latin typeface="Menlo"/>
              </a:rPr>
              <a:t>`command` </a:t>
            </a:r>
          </a:p>
          <a:p>
            <a:pPr marL="6350" indent="-6350" algn="just" eaLnBrk="0">
              <a:lnSpc>
                <a:spcPct val="100000"/>
              </a:lnSpc>
              <a:buClrTx/>
              <a:buSzTx/>
              <a:buFontTx/>
              <a:buNone/>
            </a:pPr>
            <a:r>
              <a:rPr lang="en-GB" sz="2800" dirty="0">
                <a:solidFill>
                  <a:srgbClr val="000000"/>
                </a:solidFill>
                <a:latin typeface="Verdana" panose="020B0604030504040204" pitchFamily="34" charset="0"/>
              </a:rPr>
              <a:t>When performing the command substitution make sure that you use the </a:t>
            </a:r>
            <a:r>
              <a:rPr lang="en-GB" sz="2800" b="1" dirty="0" err="1">
                <a:solidFill>
                  <a:srgbClr val="000000"/>
                </a:solidFill>
                <a:latin typeface="Verdana" panose="020B0604030504040204" pitchFamily="34" charset="0"/>
              </a:rPr>
              <a:t>backquote</a:t>
            </a:r>
            <a:r>
              <a:rPr lang="en-GB" sz="2800" dirty="0">
                <a:solidFill>
                  <a:srgbClr val="000000"/>
                </a:solidFill>
                <a:latin typeface="Verdana" panose="020B0604030504040204" pitchFamily="34" charset="0"/>
              </a:rPr>
              <a:t>, not the single quote character.</a:t>
            </a:r>
            <a:endParaRPr lang="en-GB" sz="2800" dirty="0"/>
          </a:p>
          <a:p>
            <a:pPr algn="just"/>
            <a:endParaRPr lang="en-IN" dirty="0"/>
          </a:p>
        </p:txBody>
      </p:sp>
    </p:spTree>
    <p:extLst>
      <p:ext uri="{BB962C8B-B14F-4D97-AF65-F5344CB8AC3E}">
        <p14:creationId xmlns:p14="http://schemas.microsoft.com/office/powerpoint/2010/main" val="1204649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solidFill>
                  <a:srgbClr val="000000"/>
                </a:solidFill>
                <a:latin typeface="Roboto Medium"/>
              </a:rPr>
              <a:t>Shell Program</a:t>
            </a:r>
            <a:endParaRPr lang="en-IN" dirty="0">
              <a:latin typeface="Roboto Medium"/>
            </a:endParaRPr>
          </a:p>
        </p:txBody>
      </p:sp>
      <p:sp>
        <p:nvSpPr>
          <p:cNvPr id="5" name="Rectangle 4"/>
          <p:cNvSpPr/>
          <p:nvPr/>
        </p:nvSpPr>
        <p:spPr>
          <a:xfrm>
            <a:off x="809080" y="1828800"/>
            <a:ext cx="13059319" cy="2769989"/>
          </a:xfrm>
          <a:prstGeom prst="rect">
            <a:avLst/>
          </a:prstGeom>
        </p:spPr>
        <p:txBody>
          <a:bodyPr wrap="square">
            <a:spAutoFit/>
          </a:bodyPr>
          <a:lstStyle/>
          <a:p>
            <a:pPr marL="457200" indent="-457200">
              <a:lnSpc>
                <a:spcPct val="150000"/>
              </a:lnSpc>
              <a:buSzPct val="45000"/>
              <a:buFont typeface="Arial" panose="020B0604020202020204" pitchFamily="34" charset="0"/>
              <a:buChar char="•"/>
            </a:pPr>
            <a:r>
              <a:rPr lang="en-GB" sz="2900" dirty="0">
                <a:solidFill>
                  <a:srgbClr val="000000"/>
                </a:solidFill>
                <a:latin typeface="Roboto Medium"/>
              </a:rPr>
              <a:t>It’s collections of executables or commands placed in a file and executed.</a:t>
            </a:r>
          </a:p>
          <a:p>
            <a:pPr marL="457200" indent="-457200">
              <a:lnSpc>
                <a:spcPct val="150000"/>
              </a:lnSpc>
              <a:buSzPct val="45000"/>
              <a:buFont typeface="Arial" panose="020B0604020202020204" pitchFamily="34" charset="0"/>
              <a:buChar char="•"/>
            </a:pPr>
            <a:r>
              <a:rPr lang="en-GB" sz="2900" dirty="0">
                <a:solidFill>
                  <a:srgbClr val="000000"/>
                </a:solidFill>
                <a:latin typeface="Roboto Medium"/>
              </a:rPr>
              <a:t>It provides user an option to execute a command based on some condition.</a:t>
            </a:r>
          </a:p>
          <a:p>
            <a:pPr marL="457200" indent="-457200">
              <a:lnSpc>
                <a:spcPct val="150000"/>
              </a:lnSpc>
              <a:buSzPct val="45000"/>
              <a:buFont typeface="Arial" panose="020B0604020202020204" pitchFamily="34" charset="0"/>
              <a:buChar char="•"/>
            </a:pPr>
            <a:r>
              <a:rPr lang="en-GB" sz="2900" dirty="0">
                <a:solidFill>
                  <a:srgbClr val="000000"/>
                </a:solidFill>
                <a:latin typeface="Roboto Medium"/>
              </a:rPr>
              <a:t>It provides conditional and control statements.(if, for, while, switch-case </a:t>
            </a:r>
            <a:r>
              <a:rPr lang="en-GB" sz="2900" dirty="0" err="1">
                <a:solidFill>
                  <a:srgbClr val="000000"/>
                </a:solidFill>
                <a:latin typeface="Roboto Medium"/>
              </a:rPr>
              <a:t>etc</a:t>
            </a:r>
            <a:r>
              <a:rPr lang="en-GB" sz="2900" dirty="0">
                <a:solidFill>
                  <a:srgbClr val="000000"/>
                </a:solidFill>
                <a:latin typeface="Roboto Medium"/>
              </a:rPr>
              <a:t> )</a:t>
            </a:r>
          </a:p>
          <a:p>
            <a:pPr marL="457200" indent="-457200">
              <a:lnSpc>
                <a:spcPct val="150000"/>
              </a:lnSpc>
              <a:buSzPct val="45000"/>
              <a:buFont typeface="Arial" panose="020B0604020202020204" pitchFamily="34" charset="0"/>
              <a:buChar char="•"/>
            </a:pPr>
            <a:endParaRPr lang="en-GB" sz="2900" dirty="0">
              <a:solidFill>
                <a:srgbClr val="000000"/>
              </a:solidFill>
              <a:latin typeface="Roboto Medium"/>
            </a:endParaRPr>
          </a:p>
        </p:txBody>
      </p:sp>
    </p:spTree>
    <p:extLst>
      <p:ext uri="{BB962C8B-B14F-4D97-AF65-F5344CB8AC3E}">
        <p14:creationId xmlns:p14="http://schemas.microsoft.com/office/powerpoint/2010/main" val="1440424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1066800"/>
            <a:ext cx="7315200" cy="3662541"/>
          </a:xfrm>
          <a:prstGeom prst="rect">
            <a:avLst/>
          </a:prstGeom>
        </p:spPr>
        <p:txBody>
          <a:bodyPr>
            <a:spAutoFit/>
          </a:bodyPr>
          <a:lstStyle/>
          <a:p>
            <a:pPr eaLnBrk="0"/>
            <a:r>
              <a:rPr lang="en-GB" sz="2900" dirty="0">
                <a:solidFill>
                  <a:srgbClr val="880000"/>
                </a:solidFill>
                <a:latin typeface="Roboto Medium"/>
              </a:rPr>
              <a:t>#!/bin/</a:t>
            </a:r>
            <a:r>
              <a:rPr lang="en-GB" sz="2900" dirty="0" err="1">
                <a:solidFill>
                  <a:srgbClr val="880000"/>
                </a:solidFill>
                <a:latin typeface="Roboto Medium"/>
              </a:rPr>
              <a:t>sh</a:t>
            </a:r>
            <a:r>
              <a:rPr lang="en-GB" sz="2900" dirty="0">
                <a:solidFill>
                  <a:srgbClr val="313131"/>
                </a:solidFill>
                <a:latin typeface="Roboto Medium"/>
              </a:rPr>
              <a:t> </a:t>
            </a:r>
          </a:p>
          <a:p>
            <a:pPr eaLnBrk="0"/>
            <a:endParaRPr lang="en-GB" sz="2900" dirty="0">
              <a:solidFill>
                <a:srgbClr val="313131"/>
              </a:solidFill>
              <a:latin typeface="Roboto Medium"/>
            </a:endParaRPr>
          </a:p>
          <a:p>
            <a:pPr eaLnBrk="0"/>
            <a:r>
              <a:rPr lang="en-GB" sz="2900" dirty="0">
                <a:solidFill>
                  <a:srgbClr val="313131"/>
                </a:solidFill>
                <a:latin typeface="Roboto Medium"/>
              </a:rPr>
              <a:t>DATE</a:t>
            </a:r>
            <a:r>
              <a:rPr lang="en-GB" sz="2900" dirty="0">
                <a:solidFill>
                  <a:srgbClr val="666600"/>
                </a:solidFill>
                <a:latin typeface="Roboto Medium"/>
              </a:rPr>
              <a:t>=</a:t>
            </a:r>
            <a:r>
              <a:rPr lang="en-GB" sz="2900" dirty="0">
                <a:solidFill>
                  <a:srgbClr val="008800"/>
                </a:solidFill>
                <a:latin typeface="Roboto Medium"/>
              </a:rPr>
              <a:t>`date`</a:t>
            </a:r>
            <a:r>
              <a:rPr lang="en-GB" sz="2900" dirty="0">
                <a:solidFill>
                  <a:srgbClr val="313131"/>
                </a:solidFill>
                <a:latin typeface="Roboto Medium"/>
              </a:rPr>
              <a:t> </a:t>
            </a:r>
          </a:p>
          <a:p>
            <a:pPr eaLnBrk="0"/>
            <a:r>
              <a:rPr lang="en-GB" sz="2900" dirty="0">
                <a:solidFill>
                  <a:srgbClr val="313131"/>
                </a:solidFill>
                <a:latin typeface="Roboto Medium"/>
              </a:rPr>
              <a:t>echo </a:t>
            </a:r>
            <a:r>
              <a:rPr lang="en-GB" sz="2900" dirty="0">
                <a:solidFill>
                  <a:srgbClr val="008800"/>
                </a:solidFill>
                <a:latin typeface="Roboto Medium"/>
              </a:rPr>
              <a:t>"Date is $DATE"</a:t>
            </a:r>
            <a:r>
              <a:rPr lang="en-GB" sz="2900" dirty="0">
                <a:solidFill>
                  <a:srgbClr val="313131"/>
                </a:solidFill>
                <a:latin typeface="Roboto Medium"/>
              </a:rPr>
              <a:t> </a:t>
            </a:r>
          </a:p>
          <a:p>
            <a:pPr eaLnBrk="0"/>
            <a:r>
              <a:rPr lang="en-GB" sz="2900" dirty="0">
                <a:solidFill>
                  <a:srgbClr val="313131"/>
                </a:solidFill>
                <a:latin typeface="Roboto Medium"/>
              </a:rPr>
              <a:t>USERS</a:t>
            </a:r>
            <a:r>
              <a:rPr lang="en-GB" sz="2900" dirty="0">
                <a:solidFill>
                  <a:srgbClr val="666600"/>
                </a:solidFill>
                <a:latin typeface="Roboto Medium"/>
              </a:rPr>
              <a:t>=</a:t>
            </a:r>
            <a:r>
              <a:rPr lang="en-GB" sz="2900" dirty="0">
                <a:solidFill>
                  <a:srgbClr val="008800"/>
                </a:solidFill>
                <a:latin typeface="Roboto Medium"/>
              </a:rPr>
              <a:t>`who | </a:t>
            </a:r>
            <a:r>
              <a:rPr lang="en-GB" sz="2900" dirty="0" err="1">
                <a:solidFill>
                  <a:srgbClr val="008800"/>
                </a:solidFill>
                <a:latin typeface="Roboto Medium"/>
              </a:rPr>
              <a:t>wc</a:t>
            </a:r>
            <a:r>
              <a:rPr lang="en-GB" sz="2900" dirty="0">
                <a:solidFill>
                  <a:srgbClr val="008800"/>
                </a:solidFill>
                <a:latin typeface="Roboto Medium"/>
              </a:rPr>
              <a:t> -l`</a:t>
            </a:r>
            <a:r>
              <a:rPr lang="en-GB" sz="2900" dirty="0">
                <a:solidFill>
                  <a:srgbClr val="313131"/>
                </a:solidFill>
                <a:latin typeface="Roboto Medium"/>
              </a:rPr>
              <a:t> </a:t>
            </a:r>
          </a:p>
          <a:p>
            <a:pPr eaLnBrk="0"/>
            <a:r>
              <a:rPr lang="en-GB" sz="2900" dirty="0">
                <a:solidFill>
                  <a:srgbClr val="313131"/>
                </a:solidFill>
                <a:latin typeface="Roboto Medium"/>
              </a:rPr>
              <a:t>echo </a:t>
            </a:r>
            <a:r>
              <a:rPr lang="en-GB" sz="2900" dirty="0">
                <a:solidFill>
                  <a:srgbClr val="008800"/>
                </a:solidFill>
                <a:latin typeface="Roboto Medium"/>
              </a:rPr>
              <a:t>"Logged in user are $USERS"</a:t>
            </a:r>
            <a:r>
              <a:rPr lang="en-GB" sz="2900" dirty="0">
                <a:solidFill>
                  <a:srgbClr val="313131"/>
                </a:solidFill>
                <a:latin typeface="Roboto Medium"/>
              </a:rPr>
              <a:t> </a:t>
            </a:r>
          </a:p>
          <a:p>
            <a:pPr eaLnBrk="0"/>
            <a:r>
              <a:rPr lang="en-GB" sz="2900" dirty="0">
                <a:solidFill>
                  <a:srgbClr val="313131"/>
                </a:solidFill>
                <a:latin typeface="Roboto Medium"/>
              </a:rPr>
              <a:t>UP</a:t>
            </a:r>
            <a:r>
              <a:rPr lang="en-GB" sz="2900" dirty="0">
                <a:solidFill>
                  <a:srgbClr val="666600"/>
                </a:solidFill>
                <a:latin typeface="Roboto Medium"/>
              </a:rPr>
              <a:t>=</a:t>
            </a:r>
            <a:r>
              <a:rPr lang="en-GB" sz="2900" dirty="0">
                <a:solidFill>
                  <a:srgbClr val="008800"/>
                </a:solidFill>
                <a:latin typeface="Roboto Medium"/>
              </a:rPr>
              <a:t>`date ; uptime`</a:t>
            </a:r>
            <a:r>
              <a:rPr lang="en-GB" sz="2900" dirty="0">
                <a:solidFill>
                  <a:srgbClr val="313131"/>
                </a:solidFill>
                <a:latin typeface="Roboto Medium"/>
              </a:rPr>
              <a:t> </a:t>
            </a:r>
          </a:p>
          <a:p>
            <a:pPr eaLnBrk="0"/>
            <a:r>
              <a:rPr lang="en-GB" sz="2900" dirty="0">
                <a:solidFill>
                  <a:srgbClr val="313131"/>
                </a:solidFill>
                <a:latin typeface="Roboto Medium"/>
              </a:rPr>
              <a:t>echo </a:t>
            </a:r>
            <a:r>
              <a:rPr lang="en-GB" sz="2900" dirty="0">
                <a:solidFill>
                  <a:srgbClr val="008800"/>
                </a:solidFill>
                <a:latin typeface="Roboto Medium"/>
              </a:rPr>
              <a:t>"Uptime is $UP"</a:t>
            </a:r>
            <a:r>
              <a:rPr lang="en-GB" sz="2900" dirty="0">
                <a:latin typeface="Roboto Medium"/>
              </a:rPr>
              <a:t> </a:t>
            </a:r>
          </a:p>
        </p:txBody>
      </p:sp>
      <p:sp>
        <p:nvSpPr>
          <p:cNvPr id="5" name="Rectangle 4"/>
          <p:cNvSpPr/>
          <p:nvPr/>
        </p:nvSpPr>
        <p:spPr>
          <a:xfrm>
            <a:off x="2590800" y="5257800"/>
            <a:ext cx="10515600" cy="1815882"/>
          </a:xfrm>
          <a:prstGeom prst="rect">
            <a:avLst/>
          </a:prstGeom>
        </p:spPr>
        <p:txBody>
          <a:bodyPr wrap="square">
            <a:spAutoFit/>
          </a:bodyPr>
          <a:lstStyle/>
          <a:p>
            <a:pPr eaLnBrk="0"/>
            <a:r>
              <a:rPr lang="en-GB" sz="2800" dirty="0">
                <a:solidFill>
                  <a:srgbClr val="313131"/>
                </a:solidFill>
                <a:latin typeface="Roboto Medium"/>
              </a:rPr>
              <a:t>Date is Tue Aug 4 03:59:57 GMT 2020</a:t>
            </a:r>
          </a:p>
          <a:p>
            <a:pPr eaLnBrk="0"/>
            <a:r>
              <a:rPr lang="en-GB" sz="2800" dirty="0">
                <a:solidFill>
                  <a:srgbClr val="313131"/>
                </a:solidFill>
                <a:latin typeface="Roboto Medium"/>
              </a:rPr>
              <a:t>Logged in user are 1 </a:t>
            </a:r>
          </a:p>
          <a:p>
            <a:pPr eaLnBrk="0"/>
            <a:r>
              <a:rPr lang="en-GB" sz="2800" dirty="0">
                <a:solidFill>
                  <a:srgbClr val="313131"/>
                </a:solidFill>
                <a:latin typeface="Roboto Medium"/>
              </a:rPr>
              <a:t>Uptime is Tue Aug 4 03:59:57 GMT 2020</a:t>
            </a:r>
          </a:p>
          <a:p>
            <a:pPr eaLnBrk="0"/>
            <a:r>
              <a:rPr lang="en-GB" sz="2800" dirty="0">
                <a:solidFill>
                  <a:srgbClr val="313131"/>
                </a:solidFill>
                <a:latin typeface="Roboto Medium"/>
              </a:rPr>
              <a:t>03:59:57 up 20 days, 14:03, 1 user, load </a:t>
            </a:r>
            <a:r>
              <a:rPr lang="en-GB" sz="2800" dirty="0" err="1">
                <a:solidFill>
                  <a:srgbClr val="313131"/>
                </a:solidFill>
                <a:latin typeface="Roboto Medium"/>
              </a:rPr>
              <a:t>avg</a:t>
            </a:r>
            <a:r>
              <a:rPr lang="en-GB" sz="2800" dirty="0">
                <a:solidFill>
                  <a:srgbClr val="313131"/>
                </a:solidFill>
                <a:latin typeface="Roboto Medium"/>
              </a:rPr>
              <a:t>: 0.13, 0.07, 0.15</a:t>
            </a:r>
            <a:r>
              <a:rPr lang="en-GB" sz="2800" dirty="0">
                <a:latin typeface="Roboto Medium"/>
              </a:rPr>
              <a:t> </a:t>
            </a:r>
            <a:endParaRPr lang="en-GB" sz="6000" dirty="0">
              <a:latin typeface="Roboto Medium"/>
            </a:endParaRPr>
          </a:p>
        </p:txBody>
      </p:sp>
    </p:spTree>
    <p:extLst>
      <p:ext uri="{BB962C8B-B14F-4D97-AF65-F5344CB8AC3E}">
        <p14:creationId xmlns:p14="http://schemas.microsoft.com/office/powerpoint/2010/main" val="2042195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18603311"/>
              </p:ext>
            </p:extLst>
          </p:nvPr>
        </p:nvGraphicFramePr>
        <p:xfrm>
          <a:off x="1524000" y="2438400"/>
          <a:ext cx="12801600" cy="5652546"/>
        </p:xfrm>
        <a:graphic>
          <a:graphicData uri="http://schemas.openxmlformats.org/drawingml/2006/table">
            <a:tbl>
              <a:tblPr/>
              <a:tblGrid>
                <a:gridCol w="1143000">
                  <a:extLst>
                    <a:ext uri="{9D8B030D-6E8A-4147-A177-3AD203B41FA5}">
                      <a16:colId xmlns:a16="http://schemas.microsoft.com/office/drawing/2014/main" val="20000"/>
                    </a:ext>
                  </a:extLst>
                </a:gridCol>
                <a:gridCol w="11658600">
                  <a:extLst>
                    <a:ext uri="{9D8B030D-6E8A-4147-A177-3AD203B41FA5}">
                      <a16:colId xmlns:a16="http://schemas.microsoft.com/office/drawing/2014/main" val="20001"/>
                    </a:ext>
                  </a:extLst>
                </a:gridCol>
              </a:tblGrid>
              <a:tr h="460404">
                <a:tc>
                  <a:txBody>
                    <a:bodyPr/>
                    <a:lstStyle/>
                    <a:p>
                      <a:pPr algn="ctr" fontAlgn="t"/>
                      <a:r>
                        <a:rPr lang="en-US" sz="2900" dirty="0" err="1">
                          <a:latin typeface="Roboto Medium"/>
                        </a:rPr>
                        <a:t>Sr.No</a:t>
                      </a:r>
                      <a:r>
                        <a:rPr lang="en-US" sz="2900" dirty="0">
                          <a:latin typeface="Roboto Medium"/>
                        </a:rPr>
                        <a:t>.</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900">
                          <a:latin typeface="Roboto Medium"/>
                        </a:rPr>
                        <a:t>Form &amp; Description</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831093">
                <a:tc>
                  <a:txBody>
                    <a:bodyPr/>
                    <a:lstStyle/>
                    <a:p>
                      <a:pPr algn="ctr" fontAlgn="t"/>
                      <a:r>
                        <a:rPr lang="en-US" sz="2900">
                          <a:latin typeface="Roboto Medium"/>
                        </a:rPr>
                        <a:t>1</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t>
                      </a:r>
                      <a:r>
                        <a:rPr lang="en-US" sz="2900" b="1" dirty="0" err="1">
                          <a:solidFill>
                            <a:srgbClr val="000000"/>
                          </a:solidFill>
                          <a:latin typeface="Roboto Medium"/>
                        </a:rPr>
                        <a:t>var</a:t>
                      </a:r>
                      <a:r>
                        <a:rPr lang="en-US" sz="2900" b="1" dirty="0">
                          <a:solidFill>
                            <a:srgbClr val="000000"/>
                          </a:solidFill>
                          <a:latin typeface="Roboto Medium"/>
                        </a:rPr>
                        <a:t>} - </a:t>
                      </a:r>
                      <a:r>
                        <a:rPr lang="en-US" sz="2900" dirty="0">
                          <a:solidFill>
                            <a:srgbClr val="000000"/>
                          </a:solidFill>
                          <a:latin typeface="Roboto Medium"/>
                        </a:rPr>
                        <a:t>Substitute the value of </a:t>
                      </a:r>
                      <a:r>
                        <a:rPr lang="en-US" sz="2900" i="1" dirty="0">
                          <a:solidFill>
                            <a:srgbClr val="000000"/>
                          </a:solidFill>
                          <a:latin typeface="Roboto Medium"/>
                        </a:rPr>
                        <a:t>var</a:t>
                      </a:r>
                      <a:r>
                        <a:rPr lang="en-US" sz="2900" dirty="0">
                          <a:solidFill>
                            <a:srgbClr val="000000"/>
                          </a:solidFill>
                          <a:latin typeface="Roboto Medium"/>
                        </a:rPr>
                        <a:t>.</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201782">
                <a:tc>
                  <a:txBody>
                    <a:bodyPr/>
                    <a:lstStyle/>
                    <a:p>
                      <a:pPr algn="ctr" fontAlgn="t"/>
                      <a:r>
                        <a:rPr lang="en-US" sz="2900" dirty="0">
                          <a:latin typeface="Roboto Medium"/>
                        </a:rPr>
                        <a:t>2</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t>
                      </a:r>
                      <a:r>
                        <a:rPr lang="en-US" sz="2900" b="1" dirty="0" err="1">
                          <a:solidFill>
                            <a:srgbClr val="000000"/>
                          </a:solidFill>
                          <a:latin typeface="Roboto Medium"/>
                        </a:rPr>
                        <a:t>var</a:t>
                      </a:r>
                      <a:r>
                        <a:rPr lang="en-US" sz="2900" b="1" dirty="0">
                          <a:solidFill>
                            <a:srgbClr val="000000"/>
                          </a:solidFill>
                          <a:latin typeface="Roboto Medium"/>
                        </a:rPr>
                        <a:t>:-word} - </a:t>
                      </a:r>
                      <a:r>
                        <a:rPr lang="en-US" sz="2900" dirty="0">
                          <a:solidFill>
                            <a:srgbClr val="000000"/>
                          </a:solidFill>
                          <a:latin typeface="Roboto Medium"/>
                        </a:rPr>
                        <a:t>If </a:t>
                      </a:r>
                      <a:r>
                        <a:rPr lang="en-US" sz="2900" i="1" dirty="0" err="1">
                          <a:solidFill>
                            <a:srgbClr val="000000"/>
                          </a:solidFill>
                          <a:latin typeface="Roboto Medium"/>
                        </a:rPr>
                        <a:t>var</a:t>
                      </a:r>
                      <a:r>
                        <a:rPr lang="en-US" sz="2900" dirty="0">
                          <a:solidFill>
                            <a:srgbClr val="000000"/>
                          </a:solidFill>
                          <a:latin typeface="Roboto Medium"/>
                        </a:rPr>
                        <a:t> is null or unset, </a:t>
                      </a:r>
                      <a:r>
                        <a:rPr lang="en-US" sz="2900" i="1" dirty="0">
                          <a:solidFill>
                            <a:srgbClr val="000000"/>
                          </a:solidFill>
                          <a:latin typeface="Roboto Medium"/>
                        </a:rPr>
                        <a:t>word</a:t>
                      </a:r>
                      <a:r>
                        <a:rPr lang="en-US" sz="2900" dirty="0">
                          <a:solidFill>
                            <a:srgbClr val="000000"/>
                          </a:solidFill>
                          <a:latin typeface="Roboto Medium"/>
                        </a:rPr>
                        <a:t> is substituted for </a:t>
                      </a:r>
                      <a:r>
                        <a:rPr lang="en-US" sz="2900" b="1" dirty="0">
                          <a:solidFill>
                            <a:srgbClr val="000000"/>
                          </a:solidFill>
                          <a:latin typeface="Roboto Medium"/>
                        </a:rPr>
                        <a:t>var</a:t>
                      </a:r>
                      <a:r>
                        <a:rPr lang="en-US" sz="2900" dirty="0">
                          <a:solidFill>
                            <a:srgbClr val="000000"/>
                          </a:solidFill>
                          <a:latin typeface="Roboto Medium"/>
                        </a:rPr>
                        <a:t>. The value of </a:t>
                      </a:r>
                      <a:r>
                        <a:rPr lang="en-US" sz="2900" i="1" dirty="0" err="1">
                          <a:solidFill>
                            <a:srgbClr val="000000"/>
                          </a:solidFill>
                          <a:latin typeface="Roboto Medium"/>
                        </a:rPr>
                        <a:t>var</a:t>
                      </a:r>
                      <a:r>
                        <a:rPr lang="en-US" sz="2900" dirty="0" err="1">
                          <a:solidFill>
                            <a:srgbClr val="000000"/>
                          </a:solidFill>
                          <a:latin typeface="Roboto Medium"/>
                        </a:rPr>
                        <a:t>does</a:t>
                      </a:r>
                      <a:r>
                        <a:rPr lang="en-US" sz="2900" dirty="0">
                          <a:solidFill>
                            <a:srgbClr val="000000"/>
                          </a:solidFill>
                          <a:latin typeface="Roboto Medium"/>
                        </a:rPr>
                        <a:t> not change.</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831093">
                <a:tc>
                  <a:txBody>
                    <a:bodyPr/>
                    <a:lstStyle/>
                    <a:p>
                      <a:pPr algn="ctr" fontAlgn="t"/>
                      <a:r>
                        <a:rPr lang="en-US" sz="2900">
                          <a:latin typeface="Roboto Medium"/>
                        </a:rPr>
                        <a:t>3</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t>
                      </a:r>
                      <a:r>
                        <a:rPr lang="en-US" sz="2900" b="1" dirty="0" err="1">
                          <a:solidFill>
                            <a:srgbClr val="000000"/>
                          </a:solidFill>
                          <a:latin typeface="Roboto Medium"/>
                        </a:rPr>
                        <a:t>var</a:t>
                      </a:r>
                      <a:r>
                        <a:rPr lang="en-US" sz="2900" b="1" dirty="0">
                          <a:solidFill>
                            <a:srgbClr val="000000"/>
                          </a:solidFill>
                          <a:latin typeface="Roboto Medium"/>
                        </a:rPr>
                        <a:t>:=word} - </a:t>
                      </a:r>
                      <a:r>
                        <a:rPr lang="en-US" sz="2900" dirty="0">
                          <a:solidFill>
                            <a:srgbClr val="000000"/>
                          </a:solidFill>
                          <a:latin typeface="Roboto Medium"/>
                        </a:rPr>
                        <a:t>If </a:t>
                      </a:r>
                      <a:r>
                        <a:rPr lang="en-US" sz="2900" i="1" dirty="0" err="1">
                          <a:solidFill>
                            <a:srgbClr val="000000"/>
                          </a:solidFill>
                          <a:latin typeface="Roboto Medium"/>
                        </a:rPr>
                        <a:t>var</a:t>
                      </a:r>
                      <a:r>
                        <a:rPr lang="en-US" sz="2900" dirty="0">
                          <a:solidFill>
                            <a:srgbClr val="000000"/>
                          </a:solidFill>
                          <a:latin typeface="Roboto Medium"/>
                        </a:rPr>
                        <a:t> is null or unset, </a:t>
                      </a:r>
                      <a:r>
                        <a:rPr lang="en-US" sz="2900" i="1" dirty="0" err="1">
                          <a:solidFill>
                            <a:srgbClr val="000000"/>
                          </a:solidFill>
                          <a:latin typeface="Roboto Medium"/>
                        </a:rPr>
                        <a:t>var</a:t>
                      </a:r>
                      <a:r>
                        <a:rPr lang="en-US" sz="2900" dirty="0">
                          <a:solidFill>
                            <a:srgbClr val="000000"/>
                          </a:solidFill>
                          <a:latin typeface="Roboto Medium"/>
                        </a:rPr>
                        <a:t> is set to the value of </a:t>
                      </a:r>
                      <a:r>
                        <a:rPr lang="en-US" sz="2900" b="1" dirty="0">
                          <a:solidFill>
                            <a:srgbClr val="000000"/>
                          </a:solidFill>
                          <a:latin typeface="Roboto Medium"/>
                        </a:rPr>
                        <a:t>word</a:t>
                      </a:r>
                      <a:r>
                        <a:rPr lang="en-US" sz="2900" dirty="0">
                          <a:solidFill>
                            <a:srgbClr val="000000"/>
                          </a:solidFill>
                          <a:latin typeface="Roboto Medium"/>
                        </a:rPr>
                        <a:t>.</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1201782">
                <a:tc>
                  <a:txBody>
                    <a:bodyPr/>
                    <a:lstStyle/>
                    <a:p>
                      <a:pPr algn="ctr" fontAlgn="t"/>
                      <a:r>
                        <a:rPr lang="en-US" sz="2900">
                          <a:latin typeface="Roboto Medium"/>
                        </a:rPr>
                        <a:t>4</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t>
                      </a:r>
                      <a:r>
                        <a:rPr lang="en-US" sz="2900" b="1" dirty="0" err="1">
                          <a:solidFill>
                            <a:srgbClr val="000000"/>
                          </a:solidFill>
                          <a:latin typeface="Roboto Medium"/>
                        </a:rPr>
                        <a:t>var</a:t>
                      </a:r>
                      <a:r>
                        <a:rPr lang="en-US" sz="2900" b="1" dirty="0">
                          <a:solidFill>
                            <a:srgbClr val="000000"/>
                          </a:solidFill>
                          <a:latin typeface="Roboto Medium"/>
                        </a:rPr>
                        <a:t>:?message} - </a:t>
                      </a:r>
                      <a:r>
                        <a:rPr lang="en-US" sz="2900" dirty="0">
                          <a:solidFill>
                            <a:srgbClr val="000000"/>
                          </a:solidFill>
                          <a:latin typeface="Roboto Medium"/>
                        </a:rPr>
                        <a:t>If </a:t>
                      </a:r>
                      <a:r>
                        <a:rPr lang="en-US" sz="2900" i="1" dirty="0" err="1">
                          <a:solidFill>
                            <a:srgbClr val="000000"/>
                          </a:solidFill>
                          <a:latin typeface="Roboto Medium"/>
                        </a:rPr>
                        <a:t>var</a:t>
                      </a:r>
                      <a:r>
                        <a:rPr lang="en-US" sz="2900" dirty="0">
                          <a:solidFill>
                            <a:srgbClr val="000000"/>
                          </a:solidFill>
                          <a:latin typeface="Roboto Medium"/>
                        </a:rPr>
                        <a:t> is null or unset, </a:t>
                      </a:r>
                      <a:r>
                        <a:rPr lang="en-US" sz="2900" i="1" dirty="0">
                          <a:solidFill>
                            <a:srgbClr val="000000"/>
                          </a:solidFill>
                          <a:latin typeface="Roboto Medium"/>
                        </a:rPr>
                        <a:t>message</a:t>
                      </a:r>
                      <a:r>
                        <a:rPr lang="en-US" sz="2900" dirty="0">
                          <a:solidFill>
                            <a:srgbClr val="000000"/>
                          </a:solidFill>
                          <a:latin typeface="Roboto Medium"/>
                        </a:rPr>
                        <a:t> is printed to standard error. This checks that variables are set correctly.</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1037872">
                <a:tc>
                  <a:txBody>
                    <a:bodyPr/>
                    <a:lstStyle/>
                    <a:p>
                      <a:pPr algn="ctr" fontAlgn="t"/>
                      <a:r>
                        <a:rPr lang="en-US" sz="2900" dirty="0">
                          <a:latin typeface="Roboto Medium"/>
                        </a:rPr>
                        <a:t>5</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900" b="1" dirty="0">
                          <a:solidFill>
                            <a:srgbClr val="000000"/>
                          </a:solidFill>
                          <a:latin typeface="Roboto Medium"/>
                        </a:rPr>
                        <a:t>${</a:t>
                      </a:r>
                      <a:r>
                        <a:rPr lang="en-US" sz="2900" b="1" dirty="0" err="1">
                          <a:solidFill>
                            <a:srgbClr val="000000"/>
                          </a:solidFill>
                          <a:latin typeface="Roboto Medium"/>
                        </a:rPr>
                        <a:t>var</a:t>
                      </a:r>
                      <a:r>
                        <a:rPr lang="en-US" sz="2900" b="1" dirty="0">
                          <a:solidFill>
                            <a:srgbClr val="000000"/>
                          </a:solidFill>
                          <a:latin typeface="Roboto Medium"/>
                        </a:rPr>
                        <a:t>:+word} - </a:t>
                      </a:r>
                      <a:r>
                        <a:rPr lang="en-US" sz="2900" dirty="0">
                          <a:solidFill>
                            <a:srgbClr val="000000"/>
                          </a:solidFill>
                          <a:latin typeface="Roboto Medium"/>
                        </a:rPr>
                        <a:t>If </a:t>
                      </a:r>
                      <a:r>
                        <a:rPr lang="en-US" sz="2900" i="1" dirty="0" err="1">
                          <a:solidFill>
                            <a:srgbClr val="000000"/>
                          </a:solidFill>
                          <a:latin typeface="Roboto Medium"/>
                        </a:rPr>
                        <a:t>var</a:t>
                      </a:r>
                      <a:r>
                        <a:rPr lang="en-US" sz="2900" dirty="0">
                          <a:solidFill>
                            <a:srgbClr val="000000"/>
                          </a:solidFill>
                          <a:latin typeface="Roboto Medium"/>
                        </a:rPr>
                        <a:t> is set, </a:t>
                      </a:r>
                      <a:r>
                        <a:rPr lang="en-US" sz="2900" i="1" dirty="0">
                          <a:solidFill>
                            <a:srgbClr val="000000"/>
                          </a:solidFill>
                          <a:latin typeface="Roboto Medium"/>
                        </a:rPr>
                        <a:t>word</a:t>
                      </a:r>
                      <a:r>
                        <a:rPr lang="en-US" sz="2900" dirty="0">
                          <a:solidFill>
                            <a:srgbClr val="000000"/>
                          </a:solidFill>
                          <a:latin typeface="Roboto Medium"/>
                        </a:rPr>
                        <a:t> is substituted for var. The value of </a:t>
                      </a:r>
                      <a:r>
                        <a:rPr lang="en-US" sz="2900" i="1" dirty="0" err="1">
                          <a:solidFill>
                            <a:srgbClr val="000000"/>
                          </a:solidFill>
                          <a:latin typeface="Roboto Medium"/>
                        </a:rPr>
                        <a:t>var</a:t>
                      </a:r>
                      <a:r>
                        <a:rPr lang="en-US" sz="2900" dirty="0">
                          <a:solidFill>
                            <a:srgbClr val="000000"/>
                          </a:solidFill>
                          <a:latin typeface="Roboto Medium"/>
                        </a:rPr>
                        <a:t> does not change.</a:t>
                      </a:r>
                    </a:p>
                  </a:txBody>
                  <a:tcPr marL="53479" marR="53479" marT="53482" marB="5348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4841" name="Rectangle 1"/>
          <p:cNvSpPr>
            <a:spLocks noChangeArrowheads="1"/>
          </p:cNvSpPr>
          <p:nvPr/>
        </p:nvSpPr>
        <p:spPr bwMode="auto">
          <a:xfrm>
            <a:off x="990600" y="625239"/>
            <a:ext cx="13030199" cy="146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4553" rIns="34553" bIns="34553" anchor="ctr">
            <a:spAutoFit/>
          </a:bodyPr>
          <a:lstStyle/>
          <a:p>
            <a:pPr algn="just" eaLnBrk="0"/>
            <a:r>
              <a:rPr lang="en-GB" sz="3400" b="1" dirty="0">
                <a:solidFill>
                  <a:srgbClr val="121214"/>
                </a:solidFill>
                <a:latin typeface="Roboto Medium"/>
              </a:rPr>
              <a:t>Variable Substitution</a:t>
            </a:r>
          </a:p>
          <a:p>
            <a:pPr algn="just" eaLnBrk="0">
              <a:lnSpc>
                <a:spcPct val="100000"/>
              </a:lnSpc>
              <a:buClrTx/>
              <a:buSzTx/>
              <a:buFontTx/>
              <a:buNone/>
            </a:pPr>
            <a:r>
              <a:rPr lang="en-GB" sz="2830" dirty="0">
                <a:solidFill>
                  <a:srgbClr val="000000"/>
                </a:solidFill>
                <a:latin typeface="Roboto Medium"/>
              </a:rPr>
              <a:t>Variable substitution enables the shell programmer to manipulate the value of a variable based on its state.</a:t>
            </a:r>
          </a:p>
        </p:txBody>
      </p:sp>
    </p:spTree>
    <p:extLst>
      <p:ext uri="{BB962C8B-B14F-4D97-AF65-F5344CB8AC3E}">
        <p14:creationId xmlns:p14="http://schemas.microsoft.com/office/powerpoint/2010/main" val="758423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914400"/>
            <a:ext cx="12573000" cy="6786473"/>
          </a:xfrm>
          <a:prstGeom prst="rect">
            <a:avLst/>
          </a:prstGeom>
        </p:spPr>
        <p:txBody>
          <a:bodyPr wrap="square">
            <a:spAutoFit/>
          </a:bodyPr>
          <a:lstStyle/>
          <a:p>
            <a:pPr eaLnBrk="0"/>
            <a:r>
              <a:rPr lang="en-GB" sz="2900" dirty="0">
                <a:solidFill>
                  <a:srgbClr val="000000"/>
                </a:solidFill>
                <a:latin typeface="Roboto Medium"/>
              </a:rPr>
              <a:t>Following is the example to show various states of the above substitution −</a:t>
            </a:r>
          </a:p>
          <a:p>
            <a:pPr eaLnBrk="0"/>
            <a:endParaRPr lang="en-GB" sz="2900" dirty="0">
              <a:solidFill>
                <a:srgbClr val="FFFFFF"/>
              </a:solidFill>
              <a:latin typeface="Roboto Medium"/>
            </a:endParaRPr>
          </a:p>
          <a:p>
            <a:pPr eaLnBrk="0">
              <a:lnSpc>
                <a:spcPct val="100000"/>
              </a:lnSpc>
              <a:buClrTx/>
              <a:buSzTx/>
              <a:buFontTx/>
              <a:buNone/>
            </a:pPr>
            <a:r>
              <a:rPr lang="en-GB" sz="2900" dirty="0">
                <a:solidFill>
                  <a:srgbClr val="FFFFFF"/>
                </a:solidFill>
                <a:latin typeface="Roboto Medium"/>
              </a:rPr>
              <a:t> </a:t>
            </a:r>
            <a:r>
              <a:rPr lang="en-GB" sz="2900" dirty="0">
                <a:solidFill>
                  <a:srgbClr val="880000"/>
                </a:solidFill>
                <a:latin typeface="Roboto Medium"/>
              </a:rPr>
              <a:t>#!/bin/</a:t>
            </a:r>
            <a:r>
              <a:rPr lang="en-GB" sz="2900" dirty="0" err="1">
                <a:solidFill>
                  <a:srgbClr val="880000"/>
                </a:solidFill>
                <a:latin typeface="Roboto Medium"/>
              </a:rPr>
              <a:t>sh</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666600"/>
                </a:solidFill>
                <a:latin typeface="Roboto Medium"/>
              </a:rPr>
              <a:t>{</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"Variable is not set"</a:t>
            </a:r>
            <a:r>
              <a:rPr lang="en-GB" sz="2900" dirty="0">
                <a:solidFill>
                  <a:srgbClr val="6666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008800"/>
                </a:solidFill>
                <a:latin typeface="Roboto Medium"/>
              </a:rPr>
              <a:t>"1 - Value of </a:t>
            </a:r>
            <a:r>
              <a:rPr lang="en-GB" sz="2900" dirty="0" err="1">
                <a:solidFill>
                  <a:srgbClr val="008800"/>
                </a:solidFill>
                <a:latin typeface="Roboto Medium"/>
              </a:rPr>
              <a:t>var</a:t>
            </a:r>
            <a:r>
              <a:rPr lang="en-GB" sz="2900" dirty="0">
                <a:solidFill>
                  <a:srgbClr val="008800"/>
                </a:solidFill>
                <a:latin typeface="Roboto Medium"/>
              </a:rPr>
              <a:t> is ${</a:t>
            </a:r>
            <a:r>
              <a:rPr lang="en-GB" sz="2900" dirty="0" err="1">
                <a:solidFill>
                  <a:srgbClr val="008800"/>
                </a:solidFill>
                <a:latin typeface="Roboto Medium"/>
              </a:rPr>
              <a:t>var</a:t>
            </a:r>
            <a:r>
              <a:rPr lang="en-GB" sz="2900" dirty="0">
                <a:solidFill>
                  <a:srgbClr val="0088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666600"/>
                </a:solidFill>
                <a:latin typeface="Roboto Medium"/>
              </a:rPr>
              <a:t>{</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"Variable is not set"</a:t>
            </a:r>
            <a:r>
              <a:rPr lang="en-GB" sz="2900" dirty="0">
                <a:solidFill>
                  <a:srgbClr val="6666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008800"/>
                </a:solidFill>
                <a:latin typeface="Roboto Medium"/>
              </a:rPr>
              <a:t>"2 - Value of </a:t>
            </a:r>
            <a:r>
              <a:rPr lang="en-GB" sz="2900" dirty="0" err="1">
                <a:solidFill>
                  <a:srgbClr val="008800"/>
                </a:solidFill>
                <a:latin typeface="Roboto Medium"/>
              </a:rPr>
              <a:t>var</a:t>
            </a:r>
            <a:r>
              <a:rPr lang="en-GB" sz="2900" dirty="0">
                <a:solidFill>
                  <a:srgbClr val="008800"/>
                </a:solidFill>
                <a:latin typeface="Roboto Medium"/>
              </a:rPr>
              <a:t> is ${</a:t>
            </a:r>
            <a:r>
              <a:rPr lang="en-GB" sz="2900" dirty="0" err="1">
                <a:solidFill>
                  <a:srgbClr val="008800"/>
                </a:solidFill>
                <a:latin typeface="Roboto Medium"/>
              </a:rPr>
              <a:t>var</a:t>
            </a:r>
            <a:r>
              <a:rPr lang="en-GB" sz="2900" dirty="0">
                <a:solidFill>
                  <a:srgbClr val="0088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unset </a:t>
            </a:r>
            <a:r>
              <a:rPr lang="en-GB" sz="2900" dirty="0" err="1">
                <a:solidFill>
                  <a:srgbClr val="000088"/>
                </a:solidFill>
                <a:latin typeface="Roboto Medium"/>
              </a:rPr>
              <a:t>var</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666600"/>
                </a:solidFill>
                <a:latin typeface="Roboto Medium"/>
              </a:rPr>
              <a:t>{</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"This is default value"</a:t>
            </a:r>
            <a:r>
              <a:rPr lang="en-GB" sz="2900" dirty="0">
                <a:solidFill>
                  <a:srgbClr val="6666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008800"/>
                </a:solidFill>
                <a:latin typeface="Roboto Medium"/>
              </a:rPr>
              <a:t>"3 - Value of </a:t>
            </a:r>
            <a:r>
              <a:rPr lang="en-GB" sz="2900" dirty="0" err="1">
                <a:solidFill>
                  <a:srgbClr val="008800"/>
                </a:solidFill>
                <a:latin typeface="Roboto Medium"/>
              </a:rPr>
              <a:t>var</a:t>
            </a:r>
            <a:r>
              <a:rPr lang="en-GB" sz="2900" dirty="0">
                <a:solidFill>
                  <a:srgbClr val="008800"/>
                </a:solidFill>
                <a:latin typeface="Roboto Medium"/>
              </a:rPr>
              <a:t> is $</a:t>
            </a:r>
            <a:r>
              <a:rPr lang="en-GB" sz="2900" dirty="0" err="1">
                <a:solidFill>
                  <a:srgbClr val="008800"/>
                </a:solidFill>
                <a:latin typeface="Roboto Medium"/>
              </a:rPr>
              <a:t>var</a:t>
            </a:r>
            <a:r>
              <a:rPr lang="en-GB" sz="2900" dirty="0">
                <a:solidFill>
                  <a:srgbClr val="008800"/>
                </a:solidFill>
                <a:latin typeface="Roboto Medium"/>
              </a:rPr>
              <a:t>"</a:t>
            </a:r>
            <a:r>
              <a:rPr lang="en-GB" sz="2900" dirty="0">
                <a:solidFill>
                  <a:srgbClr val="313131"/>
                </a:solidFill>
                <a:latin typeface="Roboto Medium"/>
              </a:rPr>
              <a:t> </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"Prefix"</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666600"/>
                </a:solidFill>
                <a:latin typeface="Roboto Medium"/>
              </a:rPr>
              <a:t>{</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"This is default value"</a:t>
            </a:r>
            <a:r>
              <a:rPr lang="en-GB" sz="2900" dirty="0">
                <a:solidFill>
                  <a:srgbClr val="666600"/>
                </a:solidFill>
                <a:latin typeface="Roboto Medium"/>
              </a:rPr>
              <a:t>}</a:t>
            </a:r>
          </a:p>
          <a:p>
            <a:pPr eaLnBrk="0">
              <a:lnSpc>
                <a:spcPct val="100000"/>
              </a:lnSpc>
              <a:buClrTx/>
              <a:buSzTx/>
              <a:buFontTx/>
              <a:buNone/>
            </a:pPr>
            <a:r>
              <a:rPr lang="en-GB" sz="2900" dirty="0">
                <a:solidFill>
                  <a:srgbClr val="313131"/>
                </a:solidFill>
                <a:latin typeface="Roboto Medium"/>
              </a:rPr>
              <a:t> echo </a:t>
            </a:r>
            <a:r>
              <a:rPr lang="en-GB" sz="2900" dirty="0">
                <a:solidFill>
                  <a:srgbClr val="008800"/>
                </a:solidFill>
                <a:latin typeface="Roboto Medium"/>
              </a:rPr>
              <a:t>"4 - Value of </a:t>
            </a:r>
            <a:r>
              <a:rPr lang="en-GB" sz="2900" dirty="0" err="1">
                <a:solidFill>
                  <a:srgbClr val="008800"/>
                </a:solidFill>
                <a:latin typeface="Roboto Medium"/>
              </a:rPr>
              <a:t>var</a:t>
            </a:r>
            <a:r>
              <a:rPr lang="en-GB" sz="2900" dirty="0">
                <a:solidFill>
                  <a:srgbClr val="008800"/>
                </a:solidFill>
                <a:latin typeface="Roboto Medium"/>
              </a:rPr>
              <a:t> is $</a:t>
            </a:r>
            <a:r>
              <a:rPr lang="en-GB" sz="2900" dirty="0" err="1">
                <a:solidFill>
                  <a:srgbClr val="008800"/>
                </a:solidFill>
                <a:latin typeface="Roboto Medium"/>
              </a:rPr>
              <a:t>var</a:t>
            </a:r>
            <a:r>
              <a:rPr lang="en-GB" sz="2900" dirty="0">
                <a:solidFill>
                  <a:srgbClr val="008800"/>
                </a:solidFill>
                <a:latin typeface="Roboto Medium"/>
              </a:rPr>
              <a:t>"</a:t>
            </a:r>
            <a:r>
              <a:rPr lang="en-GB" sz="2900" dirty="0">
                <a:solidFill>
                  <a:srgbClr val="313131"/>
                </a:solidFill>
                <a:latin typeface="Roboto Medium"/>
              </a:rPr>
              <a:t> </a:t>
            </a:r>
          </a:p>
          <a:p>
            <a:pPr eaLnBrk="0">
              <a:lnSpc>
                <a:spcPct val="100000"/>
              </a:lnSpc>
              <a:buClrTx/>
              <a:buSzTx/>
              <a:buFontTx/>
              <a:buNone/>
            </a:pPr>
            <a:r>
              <a:rPr lang="en-GB" sz="2900" dirty="0">
                <a:solidFill>
                  <a:srgbClr val="313131"/>
                </a:solidFill>
                <a:latin typeface="Roboto Medium"/>
              </a:rPr>
              <a:t>echo $</a:t>
            </a:r>
            <a:r>
              <a:rPr lang="en-GB" sz="2900" dirty="0">
                <a:solidFill>
                  <a:srgbClr val="666600"/>
                </a:solidFill>
                <a:latin typeface="Roboto Medium"/>
              </a:rPr>
              <a:t>{</a:t>
            </a:r>
            <a:r>
              <a:rPr lang="en-GB" sz="2900" dirty="0" err="1">
                <a:solidFill>
                  <a:srgbClr val="000088"/>
                </a:solidFill>
                <a:latin typeface="Roboto Medium"/>
              </a:rPr>
              <a:t>var</a:t>
            </a:r>
            <a:r>
              <a:rPr lang="en-GB" sz="2900" dirty="0">
                <a:solidFill>
                  <a:srgbClr val="666600"/>
                </a:solidFill>
                <a:latin typeface="Roboto Medium"/>
              </a:rPr>
              <a:t>:?</a:t>
            </a:r>
            <a:r>
              <a:rPr lang="en-GB" sz="2900" dirty="0">
                <a:solidFill>
                  <a:srgbClr val="008800"/>
                </a:solidFill>
                <a:latin typeface="Roboto Medium"/>
              </a:rPr>
              <a:t>"Print this message"</a:t>
            </a:r>
            <a:r>
              <a:rPr lang="en-GB" sz="2900" dirty="0">
                <a:solidFill>
                  <a:srgbClr val="666600"/>
                </a:solidFill>
                <a:latin typeface="Roboto Medium"/>
              </a:rPr>
              <a:t>}</a:t>
            </a:r>
          </a:p>
          <a:p>
            <a:pPr eaLnBrk="0">
              <a:lnSpc>
                <a:spcPct val="100000"/>
              </a:lnSpc>
              <a:buClrTx/>
              <a:buSzTx/>
              <a:buFontTx/>
              <a:buNone/>
            </a:pPr>
            <a:r>
              <a:rPr lang="en-GB" sz="2900" dirty="0">
                <a:solidFill>
                  <a:srgbClr val="313131"/>
                </a:solidFill>
                <a:latin typeface="Roboto Medium"/>
              </a:rPr>
              <a:t>echo </a:t>
            </a:r>
            <a:r>
              <a:rPr lang="en-GB" sz="2900" dirty="0">
                <a:solidFill>
                  <a:srgbClr val="008800"/>
                </a:solidFill>
                <a:latin typeface="Roboto Medium"/>
              </a:rPr>
              <a:t>"5 - Value of </a:t>
            </a:r>
            <a:r>
              <a:rPr lang="en-GB" sz="2900" dirty="0" err="1">
                <a:solidFill>
                  <a:srgbClr val="008800"/>
                </a:solidFill>
                <a:latin typeface="Roboto Medium"/>
              </a:rPr>
              <a:t>var</a:t>
            </a:r>
            <a:r>
              <a:rPr lang="en-GB" sz="2900" dirty="0">
                <a:solidFill>
                  <a:srgbClr val="008800"/>
                </a:solidFill>
                <a:latin typeface="Roboto Medium"/>
              </a:rPr>
              <a:t> is ${</a:t>
            </a:r>
            <a:r>
              <a:rPr lang="en-GB" sz="2900" dirty="0" err="1">
                <a:solidFill>
                  <a:srgbClr val="008800"/>
                </a:solidFill>
                <a:latin typeface="Roboto Medium"/>
              </a:rPr>
              <a:t>var</a:t>
            </a:r>
            <a:r>
              <a:rPr lang="en-GB" sz="2900" dirty="0">
                <a:solidFill>
                  <a:srgbClr val="008800"/>
                </a:solidFill>
                <a:latin typeface="Roboto Medium"/>
              </a:rPr>
              <a:t>}“</a:t>
            </a:r>
          </a:p>
          <a:p>
            <a:pPr eaLnBrk="0">
              <a:lnSpc>
                <a:spcPct val="100000"/>
              </a:lnSpc>
              <a:buClrTx/>
              <a:buSzTx/>
              <a:buFontTx/>
              <a:buNone/>
            </a:pPr>
            <a:endParaRPr lang="en-GB" sz="2900" dirty="0">
              <a:latin typeface="Roboto Medium"/>
            </a:endParaRPr>
          </a:p>
        </p:txBody>
      </p:sp>
    </p:spTree>
    <p:extLst>
      <p:ext uri="{BB962C8B-B14F-4D97-AF65-F5344CB8AC3E}">
        <p14:creationId xmlns:p14="http://schemas.microsoft.com/office/powerpoint/2010/main" val="2445333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1981200" y="838200"/>
            <a:ext cx="10452041" cy="678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a:lnSpc>
                <a:spcPct val="100000"/>
              </a:lnSpc>
              <a:buClrTx/>
              <a:buSzTx/>
            </a:pPr>
            <a:r>
              <a:rPr lang="en-GB" sz="2900" dirty="0">
                <a:solidFill>
                  <a:srgbClr val="000000"/>
                </a:solidFill>
                <a:latin typeface="Roboto Medium"/>
              </a:rPr>
              <a:t>Upon execution, you will receive the following result −</a:t>
            </a:r>
          </a:p>
          <a:p>
            <a:pPr eaLnBrk="0">
              <a:lnSpc>
                <a:spcPct val="100000"/>
              </a:lnSpc>
              <a:buClrTx/>
              <a:buSzTx/>
            </a:pPr>
            <a:endParaRPr lang="en-GB" sz="2900" dirty="0">
              <a:solidFill>
                <a:srgbClr val="313131"/>
              </a:solidFill>
              <a:latin typeface="Roboto Medium"/>
            </a:endParaRPr>
          </a:p>
          <a:p>
            <a:pPr eaLnBrk="0">
              <a:lnSpc>
                <a:spcPct val="100000"/>
              </a:lnSpc>
              <a:buClrTx/>
              <a:buSzTx/>
            </a:pPr>
            <a:r>
              <a:rPr lang="en-GB" sz="2900" dirty="0">
                <a:solidFill>
                  <a:srgbClr val="313131"/>
                </a:solidFill>
                <a:latin typeface="Roboto Medium"/>
              </a:rPr>
              <a:t>Variable is not set </a:t>
            </a:r>
          </a:p>
          <a:p>
            <a:pPr eaLnBrk="0">
              <a:lnSpc>
                <a:spcPct val="100000"/>
              </a:lnSpc>
              <a:buClrTx/>
              <a:buSzTx/>
            </a:pPr>
            <a:r>
              <a:rPr lang="en-GB" sz="2900" dirty="0">
                <a:solidFill>
                  <a:srgbClr val="313131"/>
                </a:solidFill>
                <a:latin typeface="Roboto Medium"/>
              </a:rPr>
              <a:t>1 - Value of </a:t>
            </a:r>
            <a:r>
              <a:rPr lang="en-GB" sz="2900" dirty="0" err="1">
                <a:solidFill>
                  <a:srgbClr val="313131"/>
                </a:solidFill>
                <a:latin typeface="Roboto Medium"/>
              </a:rPr>
              <a:t>var</a:t>
            </a:r>
            <a:r>
              <a:rPr lang="en-GB" sz="2900" dirty="0">
                <a:solidFill>
                  <a:srgbClr val="313131"/>
                </a:solidFill>
                <a:latin typeface="Roboto Medium"/>
              </a:rPr>
              <a:t> is </a:t>
            </a:r>
          </a:p>
          <a:p>
            <a:pPr eaLnBrk="0">
              <a:lnSpc>
                <a:spcPct val="100000"/>
              </a:lnSpc>
              <a:buClrTx/>
              <a:buSzTx/>
            </a:pPr>
            <a:endParaRPr lang="en-GB" sz="2900" dirty="0">
              <a:solidFill>
                <a:srgbClr val="313131"/>
              </a:solidFill>
              <a:latin typeface="Roboto Medium"/>
            </a:endParaRPr>
          </a:p>
          <a:p>
            <a:pPr eaLnBrk="0">
              <a:lnSpc>
                <a:spcPct val="100000"/>
              </a:lnSpc>
              <a:buClrTx/>
              <a:buSzTx/>
            </a:pPr>
            <a:r>
              <a:rPr lang="en-GB" sz="2900" dirty="0">
                <a:solidFill>
                  <a:srgbClr val="313131"/>
                </a:solidFill>
                <a:latin typeface="Roboto Medium"/>
              </a:rPr>
              <a:t>Variable is not set </a:t>
            </a:r>
          </a:p>
          <a:p>
            <a:pPr eaLnBrk="0">
              <a:lnSpc>
                <a:spcPct val="100000"/>
              </a:lnSpc>
              <a:buClrTx/>
              <a:buSzTx/>
            </a:pPr>
            <a:r>
              <a:rPr lang="en-GB" sz="2900" dirty="0">
                <a:solidFill>
                  <a:srgbClr val="313131"/>
                </a:solidFill>
                <a:latin typeface="Roboto Medium"/>
              </a:rPr>
              <a:t>2 - Value of </a:t>
            </a:r>
            <a:r>
              <a:rPr lang="en-GB" sz="2900" dirty="0" err="1">
                <a:solidFill>
                  <a:srgbClr val="313131"/>
                </a:solidFill>
                <a:latin typeface="Roboto Medium"/>
              </a:rPr>
              <a:t>var</a:t>
            </a:r>
            <a:r>
              <a:rPr lang="en-GB" sz="2900" dirty="0">
                <a:solidFill>
                  <a:srgbClr val="313131"/>
                </a:solidFill>
                <a:latin typeface="Roboto Medium"/>
              </a:rPr>
              <a:t> is </a:t>
            </a:r>
          </a:p>
          <a:p>
            <a:pPr eaLnBrk="0">
              <a:lnSpc>
                <a:spcPct val="100000"/>
              </a:lnSpc>
              <a:buClrTx/>
              <a:buSzTx/>
            </a:pPr>
            <a:endParaRPr lang="en-GB" sz="2900" dirty="0">
              <a:solidFill>
                <a:srgbClr val="313131"/>
              </a:solidFill>
              <a:latin typeface="Roboto Medium"/>
            </a:endParaRPr>
          </a:p>
          <a:p>
            <a:pPr eaLnBrk="0">
              <a:lnSpc>
                <a:spcPct val="100000"/>
              </a:lnSpc>
              <a:buClrTx/>
              <a:buSzTx/>
            </a:pPr>
            <a:r>
              <a:rPr lang="en-GB" sz="2900" dirty="0">
                <a:solidFill>
                  <a:srgbClr val="313131"/>
                </a:solidFill>
                <a:latin typeface="Roboto Medium"/>
              </a:rPr>
              <a:t>Variable is not set </a:t>
            </a:r>
          </a:p>
          <a:p>
            <a:pPr eaLnBrk="0">
              <a:lnSpc>
                <a:spcPct val="100000"/>
              </a:lnSpc>
              <a:buClrTx/>
              <a:buSzTx/>
            </a:pPr>
            <a:r>
              <a:rPr lang="en-GB" sz="2900" dirty="0">
                <a:solidFill>
                  <a:srgbClr val="313131"/>
                </a:solidFill>
                <a:latin typeface="Roboto Medium"/>
              </a:rPr>
              <a:t>3 - Value of </a:t>
            </a:r>
            <a:r>
              <a:rPr lang="en-GB" sz="2900" dirty="0" err="1">
                <a:solidFill>
                  <a:srgbClr val="313131"/>
                </a:solidFill>
                <a:latin typeface="Roboto Medium"/>
              </a:rPr>
              <a:t>var</a:t>
            </a:r>
            <a:r>
              <a:rPr lang="en-GB" sz="2900" dirty="0">
                <a:solidFill>
                  <a:srgbClr val="313131"/>
                </a:solidFill>
                <a:latin typeface="Roboto Medium"/>
              </a:rPr>
              <a:t> is </a:t>
            </a:r>
          </a:p>
          <a:p>
            <a:pPr eaLnBrk="0">
              <a:lnSpc>
                <a:spcPct val="100000"/>
              </a:lnSpc>
              <a:buClrTx/>
              <a:buSzTx/>
            </a:pPr>
            <a:r>
              <a:rPr lang="en-GB" sz="2900" dirty="0">
                <a:solidFill>
                  <a:srgbClr val="313131"/>
                </a:solidFill>
                <a:latin typeface="Roboto Medium"/>
              </a:rPr>
              <a:t>This is default value </a:t>
            </a:r>
          </a:p>
          <a:p>
            <a:pPr eaLnBrk="0">
              <a:lnSpc>
                <a:spcPct val="100000"/>
              </a:lnSpc>
              <a:buClrTx/>
              <a:buSzTx/>
            </a:pPr>
            <a:endParaRPr lang="en-GB" sz="2900" dirty="0">
              <a:solidFill>
                <a:srgbClr val="313131"/>
              </a:solidFill>
              <a:latin typeface="Roboto Medium"/>
            </a:endParaRPr>
          </a:p>
          <a:p>
            <a:pPr eaLnBrk="0">
              <a:lnSpc>
                <a:spcPct val="100000"/>
              </a:lnSpc>
              <a:buClrTx/>
              <a:buSzTx/>
            </a:pPr>
            <a:r>
              <a:rPr lang="en-GB" sz="2900" dirty="0">
                <a:solidFill>
                  <a:srgbClr val="313131"/>
                </a:solidFill>
                <a:latin typeface="Roboto Medium"/>
              </a:rPr>
              <a:t>4 - Value of </a:t>
            </a:r>
            <a:r>
              <a:rPr lang="en-GB" sz="2900" dirty="0" err="1">
                <a:solidFill>
                  <a:srgbClr val="313131"/>
                </a:solidFill>
                <a:latin typeface="Roboto Medium"/>
              </a:rPr>
              <a:t>var</a:t>
            </a:r>
            <a:r>
              <a:rPr lang="en-GB" sz="2900" dirty="0">
                <a:solidFill>
                  <a:srgbClr val="313131"/>
                </a:solidFill>
                <a:latin typeface="Roboto Medium"/>
              </a:rPr>
              <a:t> is Prefix </a:t>
            </a:r>
          </a:p>
          <a:p>
            <a:pPr eaLnBrk="0">
              <a:lnSpc>
                <a:spcPct val="100000"/>
              </a:lnSpc>
              <a:buClrTx/>
              <a:buSzTx/>
            </a:pPr>
            <a:r>
              <a:rPr lang="en-GB" sz="2900" dirty="0">
                <a:solidFill>
                  <a:srgbClr val="313131"/>
                </a:solidFill>
                <a:latin typeface="Roboto Medium"/>
              </a:rPr>
              <a:t>Prefix </a:t>
            </a:r>
          </a:p>
          <a:p>
            <a:pPr eaLnBrk="0">
              <a:lnSpc>
                <a:spcPct val="100000"/>
              </a:lnSpc>
              <a:buClrTx/>
              <a:buSzTx/>
            </a:pPr>
            <a:r>
              <a:rPr lang="en-GB" sz="2900" dirty="0">
                <a:solidFill>
                  <a:srgbClr val="313131"/>
                </a:solidFill>
                <a:latin typeface="Roboto Medium"/>
              </a:rPr>
              <a:t>5 - Value of </a:t>
            </a:r>
            <a:r>
              <a:rPr lang="en-GB" sz="2900" dirty="0" err="1">
                <a:solidFill>
                  <a:srgbClr val="313131"/>
                </a:solidFill>
                <a:latin typeface="Roboto Medium"/>
              </a:rPr>
              <a:t>var</a:t>
            </a:r>
            <a:r>
              <a:rPr lang="en-GB" sz="2900" dirty="0">
                <a:solidFill>
                  <a:srgbClr val="313131"/>
                </a:solidFill>
                <a:latin typeface="Roboto Medium"/>
              </a:rPr>
              <a:t> is Prefix</a:t>
            </a:r>
            <a:r>
              <a:rPr lang="en-GB" sz="2900" dirty="0">
                <a:latin typeface="Roboto Medium"/>
              </a:rPr>
              <a:t> </a:t>
            </a:r>
          </a:p>
        </p:txBody>
      </p:sp>
    </p:spTree>
    <p:extLst>
      <p:ext uri="{BB962C8B-B14F-4D97-AF65-F5344CB8AC3E}">
        <p14:creationId xmlns:p14="http://schemas.microsoft.com/office/powerpoint/2010/main" val="2906517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ChangeArrowheads="1"/>
          </p:cNvSpPr>
          <p:nvPr/>
        </p:nvSpPr>
        <p:spPr bwMode="auto">
          <a:xfrm>
            <a:off x="855133" y="1828800"/>
            <a:ext cx="13035751" cy="33470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342900" indent="-342900" algn="just" eaLnBrk="0">
              <a:lnSpc>
                <a:spcPct val="150000"/>
              </a:lnSpc>
              <a:buFont typeface="Arial" panose="020B0604020202020204" pitchFamily="34" charset="0"/>
              <a:buChar char="•"/>
            </a:pPr>
            <a:r>
              <a:rPr lang="en-GB" sz="2900" dirty="0">
                <a:solidFill>
                  <a:srgbClr val="000000"/>
                </a:solidFill>
                <a:latin typeface="Roboto Medium"/>
              </a:rPr>
              <a:t>A variable is a character string to which we assign a value. </a:t>
            </a:r>
          </a:p>
          <a:p>
            <a:pPr marL="342900" indent="-342900" algn="just" eaLnBrk="0">
              <a:lnSpc>
                <a:spcPct val="150000"/>
              </a:lnSpc>
              <a:buFont typeface="Arial" panose="020B0604020202020204" pitchFamily="34" charset="0"/>
              <a:buChar char="•"/>
            </a:pPr>
            <a:r>
              <a:rPr lang="en-GB" sz="2900" dirty="0">
                <a:solidFill>
                  <a:srgbClr val="000000"/>
                </a:solidFill>
                <a:latin typeface="Roboto Medium"/>
              </a:rPr>
              <a:t>The value assigned could be a number, text, filename, device, or any other type of data.</a:t>
            </a:r>
            <a:endParaRPr lang="en-GB" sz="2900" dirty="0">
              <a:latin typeface="Roboto Medium"/>
            </a:endParaRPr>
          </a:p>
          <a:p>
            <a:pPr marL="342900" indent="-342900" algn="just" eaLnBrk="0">
              <a:lnSpc>
                <a:spcPct val="150000"/>
              </a:lnSpc>
              <a:buClrTx/>
              <a:buSzTx/>
              <a:buFont typeface="Arial" panose="020B0604020202020204" pitchFamily="34" charset="0"/>
              <a:buChar char="•"/>
            </a:pPr>
            <a:r>
              <a:rPr lang="en-GB" sz="2900" dirty="0">
                <a:solidFill>
                  <a:srgbClr val="000000"/>
                </a:solidFill>
                <a:latin typeface="Roboto Medium"/>
              </a:rPr>
              <a:t>A variable is nothing more than a pointer to the actual data. </a:t>
            </a:r>
          </a:p>
          <a:p>
            <a:pPr marL="342900" indent="-342900" algn="just" eaLnBrk="0">
              <a:lnSpc>
                <a:spcPct val="150000"/>
              </a:lnSpc>
              <a:buClrTx/>
              <a:buSzTx/>
              <a:buFont typeface="Arial" panose="020B0604020202020204" pitchFamily="34" charset="0"/>
              <a:buChar char="•"/>
            </a:pPr>
            <a:r>
              <a:rPr lang="en-GB" sz="2900" dirty="0">
                <a:solidFill>
                  <a:srgbClr val="000000"/>
                </a:solidFill>
                <a:latin typeface="Roboto Medium"/>
              </a:rPr>
              <a:t>The shell enables you to create, assign, and delete variables.</a:t>
            </a:r>
          </a:p>
        </p:txBody>
      </p:sp>
      <p:sp>
        <p:nvSpPr>
          <p:cNvPr id="4" name="Rectangle 3"/>
          <p:cNvSpPr/>
          <p:nvPr/>
        </p:nvSpPr>
        <p:spPr>
          <a:xfrm>
            <a:off x="838200" y="685800"/>
            <a:ext cx="5710025" cy="615553"/>
          </a:xfrm>
          <a:prstGeom prst="rect">
            <a:avLst/>
          </a:prstGeom>
        </p:spPr>
        <p:txBody>
          <a:bodyPr wrap="none">
            <a:spAutoFit/>
          </a:bodyPr>
          <a:lstStyle/>
          <a:p>
            <a:pPr algn="just" eaLnBrk="0"/>
            <a:r>
              <a:rPr lang="en-US" sz="3400" b="1" dirty="0">
                <a:latin typeface="Roboto Medium"/>
              </a:rPr>
              <a:t>USING SHELL VARIABLES</a:t>
            </a:r>
          </a:p>
        </p:txBody>
      </p:sp>
    </p:spTree>
    <p:extLst>
      <p:ext uri="{BB962C8B-B14F-4D97-AF65-F5344CB8AC3E}">
        <p14:creationId xmlns:p14="http://schemas.microsoft.com/office/powerpoint/2010/main" val="3921566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ChangeArrowheads="1"/>
          </p:cNvSpPr>
          <p:nvPr/>
        </p:nvSpPr>
        <p:spPr bwMode="auto">
          <a:xfrm>
            <a:off x="1066800" y="1794240"/>
            <a:ext cx="12954000" cy="40164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just" eaLnBrk="0">
              <a:lnSpc>
                <a:spcPct val="150000"/>
              </a:lnSpc>
              <a:buClrTx/>
              <a:buSzTx/>
              <a:buFontTx/>
              <a:buNone/>
            </a:pPr>
            <a:r>
              <a:rPr lang="en-GB" sz="2900" dirty="0">
                <a:solidFill>
                  <a:srgbClr val="000000"/>
                </a:solidFill>
                <a:latin typeface="Verdana" panose="020B0604030504040204" pitchFamily="34" charset="0"/>
              </a:rPr>
              <a:t>The name of a variable can contain</a:t>
            </a:r>
          </a:p>
          <a:p>
            <a:pPr algn="just" eaLnBrk="0">
              <a:lnSpc>
                <a:spcPct val="150000"/>
              </a:lnSpc>
              <a:buClrTx/>
              <a:buSzTx/>
              <a:buFontTx/>
              <a:buNone/>
            </a:pPr>
            <a:r>
              <a:rPr lang="en-GB" sz="2900" dirty="0">
                <a:solidFill>
                  <a:srgbClr val="000000"/>
                </a:solidFill>
                <a:latin typeface="Verdana" panose="020B0604030504040204" pitchFamily="34" charset="0"/>
              </a:rPr>
              <a:t> </a:t>
            </a:r>
          </a:p>
          <a:p>
            <a:pPr algn="just" eaLnBrk="0">
              <a:lnSpc>
                <a:spcPct val="150000"/>
              </a:lnSpc>
              <a:buClrTx/>
              <a:buSzTx/>
              <a:buFont typeface="Arial" panose="020B0604020202020204" pitchFamily="34" charset="0"/>
              <a:buChar char="•"/>
            </a:pPr>
            <a:r>
              <a:rPr lang="en-GB" sz="2900" dirty="0">
                <a:solidFill>
                  <a:srgbClr val="000000"/>
                </a:solidFill>
                <a:latin typeface="Verdana" panose="020B0604030504040204" pitchFamily="34" charset="0"/>
              </a:rPr>
              <a:t>Only letters (a to z or A to Z), </a:t>
            </a:r>
          </a:p>
          <a:p>
            <a:pPr algn="just" eaLnBrk="0">
              <a:lnSpc>
                <a:spcPct val="150000"/>
              </a:lnSpc>
              <a:buClrTx/>
              <a:buSzTx/>
              <a:buFont typeface="Arial" panose="020B0604020202020204" pitchFamily="34" charset="0"/>
              <a:buChar char="•"/>
            </a:pPr>
            <a:r>
              <a:rPr lang="en-GB" sz="2900" dirty="0">
                <a:solidFill>
                  <a:srgbClr val="000000"/>
                </a:solidFill>
                <a:latin typeface="Verdana" panose="020B0604030504040204" pitchFamily="34" charset="0"/>
              </a:rPr>
              <a:t>Numbers (0 to 9) or </a:t>
            </a:r>
          </a:p>
          <a:p>
            <a:pPr algn="just" eaLnBrk="0">
              <a:lnSpc>
                <a:spcPct val="150000"/>
              </a:lnSpc>
              <a:buClrTx/>
              <a:buSzTx/>
              <a:buFont typeface="Arial" panose="020B0604020202020204" pitchFamily="34" charset="0"/>
              <a:buChar char="•"/>
            </a:pPr>
            <a:r>
              <a:rPr lang="en-GB" sz="2900" dirty="0">
                <a:solidFill>
                  <a:srgbClr val="000000"/>
                </a:solidFill>
                <a:latin typeface="Verdana" panose="020B0604030504040204" pitchFamily="34" charset="0"/>
              </a:rPr>
              <a:t>The underscore character ( _).</a:t>
            </a:r>
          </a:p>
          <a:p>
            <a:pPr algn="just" eaLnBrk="0">
              <a:lnSpc>
                <a:spcPct val="150000"/>
              </a:lnSpc>
              <a:buClrTx/>
              <a:buSzTx/>
              <a:buFont typeface="Arial" panose="020B0604020202020204" pitchFamily="34" charset="0"/>
              <a:buChar char="•"/>
            </a:pPr>
            <a:endParaRPr lang="en-GB" sz="2900" dirty="0"/>
          </a:p>
        </p:txBody>
      </p:sp>
      <p:sp>
        <p:nvSpPr>
          <p:cNvPr id="2" name="Rectangle 1"/>
          <p:cNvSpPr/>
          <p:nvPr/>
        </p:nvSpPr>
        <p:spPr>
          <a:xfrm>
            <a:off x="838200" y="762000"/>
            <a:ext cx="3406702" cy="615553"/>
          </a:xfrm>
          <a:prstGeom prst="rect">
            <a:avLst/>
          </a:prstGeom>
        </p:spPr>
        <p:txBody>
          <a:bodyPr wrap="none">
            <a:spAutoFit/>
          </a:bodyPr>
          <a:lstStyle/>
          <a:p>
            <a:pPr algn="just" eaLnBrk="0">
              <a:lnSpc>
                <a:spcPct val="100000"/>
              </a:lnSpc>
              <a:buClrTx/>
              <a:buSzTx/>
              <a:buFontTx/>
              <a:buNone/>
            </a:pPr>
            <a:r>
              <a:rPr lang="en-GB" sz="3400" b="1" dirty="0">
                <a:solidFill>
                  <a:srgbClr val="121214"/>
                </a:solidFill>
                <a:latin typeface="Roboto Medium"/>
              </a:rPr>
              <a:t>Variable Names</a:t>
            </a:r>
          </a:p>
        </p:txBody>
      </p:sp>
    </p:spTree>
    <p:extLst>
      <p:ext uri="{BB962C8B-B14F-4D97-AF65-F5344CB8AC3E}">
        <p14:creationId xmlns:p14="http://schemas.microsoft.com/office/powerpoint/2010/main" val="253046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ChangeArrowheads="1"/>
          </p:cNvSpPr>
          <p:nvPr/>
        </p:nvSpPr>
        <p:spPr bwMode="auto">
          <a:xfrm>
            <a:off x="1219200" y="990600"/>
            <a:ext cx="12954000" cy="62478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just" eaLnBrk="0">
              <a:lnSpc>
                <a:spcPct val="100000"/>
              </a:lnSpc>
              <a:buClrTx/>
              <a:buSzTx/>
              <a:buFontTx/>
              <a:buNone/>
            </a:pPr>
            <a:r>
              <a:rPr lang="en-GB" sz="2900" dirty="0">
                <a:solidFill>
                  <a:srgbClr val="000000"/>
                </a:solidFill>
                <a:latin typeface="Roboto Medium"/>
              </a:rPr>
              <a:t>By convention, Linux shell variables will have their names in </a:t>
            </a:r>
            <a:r>
              <a:rPr lang="en-GB" sz="2900" b="1" dirty="0">
                <a:solidFill>
                  <a:srgbClr val="000000"/>
                </a:solidFill>
                <a:latin typeface="Roboto Medium"/>
              </a:rPr>
              <a:t>UPPERCASE</a:t>
            </a:r>
            <a:r>
              <a:rPr lang="en-GB" sz="2900" dirty="0">
                <a:solidFill>
                  <a:srgbClr val="000000"/>
                </a:solidFill>
                <a:latin typeface="Roboto Medium"/>
              </a:rPr>
              <a:t>.</a:t>
            </a: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The following examples are valid variable names −</a:t>
            </a:r>
            <a:endParaRPr lang="en-GB" sz="2900" dirty="0">
              <a:solidFill>
                <a:srgbClr val="313131"/>
              </a:solidFill>
              <a:latin typeface="Roboto Medium"/>
            </a:endParaRPr>
          </a:p>
          <a:p>
            <a:pPr algn="just" eaLnBrk="0">
              <a:lnSpc>
                <a:spcPct val="100000"/>
              </a:lnSpc>
              <a:buClrTx/>
              <a:buSzTx/>
              <a:buFontTx/>
              <a:buNone/>
            </a:pPr>
            <a:r>
              <a:rPr lang="en-GB" sz="2900" dirty="0">
                <a:solidFill>
                  <a:srgbClr val="313131"/>
                </a:solidFill>
                <a:latin typeface="Roboto Medium"/>
              </a:rPr>
              <a:t>_ALI </a:t>
            </a:r>
          </a:p>
          <a:p>
            <a:pPr algn="just" eaLnBrk="0">
              <a:lnSpc>
                <a:spcPct val="100000"/>
              </a:lnSpc>
              <a:buClrTx/>
              <a:buSzTx/>
              <a:buFontTx/>
              <a:buNone/>
            </a:pPr>
            <a:r>
              <a:rPr lang="en-GB" sz="2900" dirty="0">
                <a:solidFill>
                  <a:srgbClr val="313131"/>
                </a:solidFill>
                <a:latin typeface="Roboto Medium"/>
              </a:rPr>
              <a:t>TOKEN_A </a:t>
            </a:r>
          </a:p>
          <a:p>
            <a:pPr algn="just" eaLnBrk="0">
              <a:lnSpc>
                <a:spcPct val="100000"/>
              </a:lnSpc>
              <a:buClrTx/>
              <a:buSzTx/>
              <a:buFontTx/>
              <a:buNone/>
            </a:pPr>
            <a:r>
              <a:rPr lang="en-GB" sz="2900" dirty="0">
                <a:solidFill>
                  <a:srgbClr val="313131"/>
                </a:solidFill>
                <a:latin typeface="Roboto Medium"/>
              </a:rPr>
              <a:t>VAR_1 </a:t>
            </a:r>
          </a:p>
          <a:p>
            <a:pPr algn="just" eaLnBrk="0">
              <a:lnSpc>
                <a:spcPct val="100000"/>
              </a:lnSpc>
              <a:buClrTx/>
              <a:buSzTx/>
              <a:buFontTx/>
              <a:buNone/>
            </a:pPr>
            <a:r>
              <a:rPr lang="en-GB" sz="2900" dirty="0">
                <a:solidFill>
                  <a:srgbClr val="313131"/>
                </a:solidFill>
                <a:latin typeface="Roboto Medium"/>
              </a:rPr>
              <a:t>VAR_2 </a:t>
            </a:r>
            <a:endParaRPr lang="en-GB" sz="2900" dirty="0">
              <a:latin typeface="Roboto Medium"/>
            </a:endParaRPr>
          </a:p>
          <a:p>
            <a:pPr algn="just" eaLnBrk="0">
              <a:lnSpc>
                <a:spcPct val="100000"/>
              </a:lnSpc>
              <a:buClrTx/>
              <a:buSzTx/>
              <a:buFontTx/>
              <a:buNone/>
            </a:pPr>
            <a:endParaRPr lang="en-GB" sz="2900" dirty="0">
              <a:solidFill>
                <a:srgbClr val="000000"/>
              </a:solidFill>
              <a:latin typeface="Roboto Medium"/>
            </a:endParaRPr>
          </a:p>
          <a:p>
            <a:pPr algn="just" eaLnBrk="0">
              <a:lnSpc>
                <a:spcPct val="100000"/>
              </a:lnSpc>
              <a:buClrTx/>
              <a:buSzTx/>
              <a:buFontTx/>
              <a:buNone/>
            </a:pPr>
            <a:r>
              <a:rPr lang="en-GB" sz="2900" dirty="0">
                <a:solidFill>
                  <a:srgbClr val="000000"/>
                </a:solidFill>
                <a:latin typeface="Roboto Medium"/>
              </a:rPr>
              <a:t>Following are the examples of invalid variable names −</a:t>
            </a:r>
            <a:endParaRPr lang="en-GB" sz="2900" dirty="0">
              <a:solidFill>
                <a:srgbClr val="313131"/>
              </a:solidFill>
              <a:latin typeface="Roboto Medium"/>
            </a:endParaRPr>
          </a:p>
          <a:p>
            <a:pPr algn="just" eaLnBrk="0">
              <a:lnSpc>
                <a:spcPct val="100000"/>
              </a:lnSpc>
              <a:buClrTx/>
              <a:buSzTx/>
              <a:buFontTx/>
              <a:buNone/>
            </a:pPr>
            <a:r>
              <a:rPr lang="en-GB" sz="2900" dirty="0">
                <a:solidFill>
                  <a:srgbClr val="313131"/>
                </a:solidFill>
                <a:latin typeface="Roboto Medium"/>
              </a:rPr>
              <a:t>2_VAR </a:t>
            </a:r>
          </a:p>
          <a:p>
            <a:pPr algn="just" eaLnBrk="0">
              <a:lnSpc>
                <a:spcPct val="100000"/>
              </a:lnSpc>
              <a:buClrTx/>
              <a:buSzTx/>
              <a:buFontTx/>
              <a:buNone/>
            </a:pPr>
            <a:r>
              <a:rPr lang="en-GB" sz="2900" dirty="0">
                <a:solidFill>
                  <a:srgbClr val="313131"/>
                </a:solidFill>
                <a:latin typeface="Roboto Medium"/>
              </a:rPr>
              <a:t>-VARIABLE </a:t>
            </a:r>
          </a:p>
          <a:p>
            <a:pPr algn="just" eaLnBrk="0">
              <a:lnSpc>
                <a:spcPct val="100000"/>
              </a:lnSpc>
              <a:buClrTx/>
              <a:buSzTx/>
              <a:buFontTx/>
              <a:buNone/>
            </a:pPr>
            <a:r>
              <a:rPr lang="en-GB" sz="2900" dirty="0">
                <a:solidFill>
                  <a:srgbClr val="313131"/>
                </a:solidFill>
                <a:latin typeface="Roboto Medium"/>
              </a:rPr>
              <a:t>VAR1-VAR2 </a:t>
            </a:r>
          </a:p>
          <a:p>
            <a:pPr algn="just" eaLnBrk="0">
              <a:lnSpc>
                <a:spcPct val="100000"/>
              </a:lnSpc>
              <a:buClrTx/>
              <a:buSzTx/>
              <a:buFontTx/>
              <a:buNone/>
            </a:pPr>
            <a:r>
              <a:rPr lang="en-GB" sz="2900" dirty="0">
                <a:solidFill>
                  <a:srgbClr val="313131"/>
                </a:solidFill>
                <a:latin typeface="Roboto Medium"/>
              </a:rPr>
              <a:t>VAR_A! </a:t>
            </a: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The reason you cannot use other characters such as </a:t>
            </a:r>
            <a:r>
              <a:rPr lang="en-GB" sz="2900" b="1" dirty="0">
                <a:solidFill>
                  <a:srgbClr val="000000"/>
                </a:solidFill>
                <a:latin typeface="Roboto Medium"/>
              </a:rPr>
              <a:t>!</a:t>
            </a:r>
            <a:r>
              <a:rPr lang="en-GB" sz="2900" dirty="0">
                <a:solidFill>
                  <a:srgbClr val="000000"/>
                </a:solidFill>
                <a:latin typeface="Roboto Medium"/>
              </a:rPr>
              <a:t>, </a:t>
            </a:r>
            <a:r>
              <a:rPr lang="en-GB" sz="2900" b="1" dirty="0">
                <a:solidFill>
                  <a:srgbClr val="000000"/>
                </a:solidFill>
                <a:latin typeface="Roboto Medium"/>
              </a:rPr>
              <a:t>*</a:t>
            </a:r>
            <a:r>
              <a:rPr lang="en-GB" sz="2900" dirty="0">
                <a:solidFill>
                  <a:srgbClr val="000000"/>
                </a:solidFill>
                <a:latin typeface="Roboto Medium"/>
              </a:rPr>
              <a:t>, or </a:t>
            </a:r>
            <a:r>
              <a:rPr lang="en-GB" sz="2900" b="1" dirty="0">
                <a:solidFill>
                  <a:srgbClr val="000000"/>
                </a:solidFill>
                <a:latin typeface="Roboto Medium"/>
              </a:rPr>
              <a:t>-</a:t>
            </a:r>
            <a:r>
              <a:rPr lang="en-GB" sz="2900" dirty="0">
                <a:solidFill>
                  <a:srgbClr val="000000"/>
                </a:solidFill>
                <a:latin typeface="Roboto Medium"/>
              </a:rPr>
              <a:t> is that these characters have a special meaning for the shell.</a:t>
            </a:r>
            <a:endParaRPr lang="en-GB" sz="2900" dirty="0">
              <a:latin typeface="Roboto Medium"/>
            </a:endParaRPr>
          </a:p>
        </p:txBody>
      </p:sp>
    </p:spTree>
    <p:extLst>
      <p:ext uri="{BB962C8B-B14F-4D97-AF65-F5344CB8AC3E}">
        <p14:creationId xmlns:p14="http://schemas.microsoft.com/office/powerpoint/2010/main" val="1315253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762000"/>
            <a:ext cx="12877800" cy="6647974"/>
          </a:xfrm>
          <a:prstGeom prst="rect">
            <a:avLst/>
          </a:prstGeom>
        </p:spPr>
        <p:txBody>
          <a:bodyPr wrap="square">
            <a:spAutoFit/>
          </a:bodyPr>
          <a:lstStyle/>
          <a:p>
            <a:pPr eaLnBrk="0"/>
            <a:r>
              <a:rPr lang="en-GB" sz="3400" b="1" dirty="0">
                <a:solidFill>
                  <a:srgbClr val="121214"/>
                </a:solidFill>
                <a:latin typeface="Roboto Medium"/>
              </a:rPr>
              <a:t>Defining Variables</a:t>
            </a:r>
          </a:p>
          <a:p>
            <a:pPr eaLnBrk="0"/>
            <a:endParaRPr lang="en-GB" sz="2800" b="1" dirty="0">
              <a:solidFill>
                <a:srgbClr val="121214"/>
              </a:solidFill>
              <a:latin typeface="Roboto Medium"/>
            </a:endParaRPr>
          </a:p>
          <a:p>
            <a:pPr eaLnBrk="0">
              <a:lnSpc>
                <a:spcPct val="100000"/>
              </a:lnSpc>
              <a:buClrTx/>
              <a:buSzTx/>
              <a:buFontTx/>
              <a:buNone/>
            </a:pPr>
            <a:r>
              <a:rPr lang="en-GB" sz="2800" dirty="0">
                <a:solidFill>
                  <a:srgbClr val="000000"/>
                </a:solidFill>
                <a:latin typeface="Roboto Medium"/>
              </a:rPr>
              <a:t>Variables are defined as follows −</a:t>
            </a:r>
            <a:endParaRPr lang="en-GB" sz="2800" dirty="0">
              <a:solidFill>
                <a:srgbClr val="313131"/>
              </a:solidFill>
              <a:latin typeface="Roboto Medium"/>
            </a:endParaRPr>
          </a:p>
          <a:p>
            <a:pPr eaLnBrk="0">
              <a:lnSpc>
                <a:spcPct val="100000"/>
              </a:lnSpc>
              <a:buClrTx/>
              <a:buSzTx/>
              <a:buFontTx/>
              <a:buNone/>
            </a:pPr>
            <a:r>
              <a:rPr lang="en-GB" sz="2800" dirty="0" err="1">
                <a:solidFill>
                  <a:srgbClr val="313131"/>
                </a:solidFill>
                <a:latin typeface="Roboto Medium"/>
              </a:rPr>
              <a:t>variable_name</a:t>
            </a:r>
            <a:r>
              <a:rPr lang="en-GB" sz="2800" dirty="0">
                <a:solidFill>
                  <a:srgbClr val="313131"/>
                </a:solidFill>
                <a:latin typeface="Roboto Medium"/>
              </a:rPr>
              <a:t>=</a:t>
            </a:r>
            <a:r>
              <a:rPr lang="en-GB" sz="2800" dirty="0" err="1">
                <a:solidFill>
                  <a:srgbClr val="313131"/>
                </a:solidFill>
                <a:latin typeface="Roboto Medium"/>
              </a:rPr>
              <a:t>variable_value</a:t>
            </a:r>
            <a:r>
              <a:rPr lang="en-GB" sz="2800" dirty="0">
                <a:solidFill>
                  <a:srgbClr val="313131"/>
                </a:solidFill>
                <a:latin typeface="Roboto Medium"/>
              </a:rPr>
              <a:t> </a:t>
            </a:r>
            <a:endParaRPr lang="en-GB" sz="2800" dirty="0">
              <a:latin typeface="Roboto Medium"/>
            </a:endParaRPr>
          </a:p>
          <a:p>
            <a:pPr eaLnBrk="0">
              <a:lnSpc>
                <a:spcPct val="100000"/>
              </a:lnSpc>
              <a:buClrTx/>
              <a:buSzTx/>
              <a:buFontTx/>
              <a:buNone/>
            </a:pPr>
            <a:endParaRPr lang="en-GB" sz="2800" dirty="0">
              <a:solidFill>
                <a:srgbClr val="000000"/>
              </a:solidFill>
              <a:latin typeface="Roboto Medium"/>
            </a:endParaRPr>
          </a:p>
          <a:p>
            <a:pPr eaLnBrk="0">
              <a:lnSpc>
                <a:spcPct val="100000"/>
              </a:lnSpc>
              <a:buClrTx/>
              <a:buSzTx/>
              <a:buFontTx/>
              <a:buNone/>
            </a:pPr>
            <a:r>
              <a:rPr lang="en-GB" sz="2800" dirty="0">
                <a:solidFill>
                  <a:srgbClr val="000000"/>
                </a:solidFill>
                <a:latin typeface="Roboto Medium"/>
              </a:rPr>
              <a:t>For example −</a:t>
            </a:r>
            <a:endParaRPr lang="en-GB" sz="2800" dirty="0">
              <a:solidFill>
                <a:srgbClr val="313131"/>
              </a:solidFill>
              <a:latin typeface="Roboto Medium"/>
            </a:endParaRPr>
          </a:p>
          <a:p>
            <a:pPr eaLnBrk="0">
              <a:lnSpc>
                <a:spcPct val="100000"/>
              </a:lnSpc>
              <a:buClrTx/>
              <a:buSzTx/>
              <a:buFontTx/>
              <a:buNone/>
            </a:pPr>
            <a:r>
              <a:rPr lang="en-GB" sz="2800" dirty="0">
                <a:solidFill>
                  <a:srgbClr val="313131"/>
                </a:solidFill>
                <a:latin typeface="Roboto Medium"/>
              </a:rPr>
              <a:t>NAME</a:t>
            </a:r>
            <a:r>
              <a:rPr lang="en-GB" sz="2800" dirty="0">
                <a:solidFill>
                  <a:srgbClr val="666600"/>
                </a:solidFill>
                <a:latin typeface="Roboto Medium"/>
              </a:rPr>
              <a:t>=</a:t>
            </a:r>
            <a:r>
              <a:rPr lang="en-GB" sz="2800" dirty="0">
                <a:solidFill>
                  <a:srgbClr val="008800"/>
                </a:solidFill>
                <a:latin typeface="Roboto Medium"/>
              </a:rPr>
              <a:t>"Zara Ali"</a:t>
            </a:r>
            <a:endParaRPr lang="en-GB" sz="2800" dirty="0">
              <a:latin typeface="Roboto Medium"/>
            </a:endParaRPr>
          </a:p>
          <a:p>
            <a:pPr eaLnBrk="0">
              <a:lnSpc>
                <a:spcPct val="100000"/>
              </a:lnSpc>
              <a:buClrTx/>
              <a:buSzTx/>
              <a:buFontTx/>
              <a:buNone/>
            </a:pPr>
            <a:r>
              <a:rPr lang="en-GB" sz="2800" dirty="0">
                <a:solidFill>
                  <a:srgbClr val="000000"/>
                </a:solidFill>
                <a:latin typeface="Roboto Medium"/>
              </a:rPr>
              <a:t>The above example defines the variable NAME and assigns the value "Zara Ali" to it. Variables of this type are called </a:t>
            </a:r>
            <a:r>
              <a:rPr lang="en-GB" sz="2800" b="1" dirty="0">
                <a:solidFill>
                  <a:srgbClr val="000000"/>
                </a:solidFill>
                <a:latin typeface="Roboto Medium"/>
              </a:rPr>
              <a:t>scalar variables</a:t>
            </a:r>
            <a:r>
              <a:rPr lang="en-GB" sz="2800" dirty="0">
                <a:solidFill>
                  <a:srgbClr val="000000"/>
                </a:solidFill>
                <a:latin typeface="Roboto Medium"/>
              </a:rPr>
              <a:t>. </a:t>
            </a:r>
          </a:p>
          <a:p>
            <a:pPr eaLnBrk="0">
              <a:lnSpc>
                <a:spcPct val="100000"/>
              </a:lnSpc>
              <a:buClrTx/>
              <a:buSzTx/>
              <a:buFontTx/>
              <a:buNone/>
            </a:pPr>
            <a:r>
              <a:rPr lang="en-GB" sz="2800" dirty="0">
                <a:solidFill>
                  <a:srgbClr val="000000"/>
                </a:solidFill>
                <a:latin typeface="Roboto Medium"/>
              </a:rPr>
              <a:t>A scalar variable can hold only one value at a time.</a:t>
            </a:r>
          </a:p>
          <a:p>
            <a:pPr eaLnBrk="0">
              <a:lnSpc>
                <a:spcPct val="100000"/>
              </a:lnSpc>
              <a:buClrTx/>
              <a:buSzTx/>
              <a:buFontTx/>
              <a:buNone/>
            </a:pPr>
            <a:endParaRPr lang="en-GB" sz="2800" dirty="0">
              <a:latin typeface="Roboto Medium"/>
            </a:endParaRPr>
          </a:p>
          <a:p>
            <a:pPr eaLnBrk="0">
              <a:lnSpc>
                <a:spcPct val="100000"/>
              </a:lnSpc>
              <a:buClrTx/>
              <a:buSzTx/>
              <a:buFontTx/>
              <a:buNone/>
            </a:pPr>
            <a:r>
              <a:rPr lang="en-GB" sz="2800" dirty="0">
                <a:solidFill>
                  <a:srgbClr val="000000"/>
                </a:solidFill>
                <a:latin typeface="Roboto Medium"/>
              </a:rPr>
              <a:t>Shell enables you to store any value you want in a variable. For example −</a:t>
            </a:r>
            <a:endParaRPr lang="en-GB" sz="2800" dirty="0">
              <a:solidFill>
                <a:srgbClr val="313131"/>
              </a:solidFill>
              <a:latin typeface="Roboto Medium"/>
            </a:endParaRPr>
          </a:p>
          <a:p>
            <a:pPr eaLnBrk="0">
              <a:lnSpc>
                <a:spcPct val="100000"/>
              </a:lnSpc>
              <a:buClrTx/>
              <a:buSzTx/>
              <a:buFontTx/>
              <a:buNone/>
            </a:pPr>
            <a:r>
              <a:rPr lang="en-GB" sz="2800" dirty="0">
                <a:solidFill>
                  <a:srgbClr val="313131"/>
                </a:solidFill>
                <a:latin typeface="Roboto Medium"/>
              </a:rPr>
              <a:t>VAR1</a:t>
            </a:r>
            <a:r>
              <a:rPr lang="en-GB" sz="2800" dirty="0">
                <a:solidFill>
                  <a:srgbClr val="666600"/>
                </a:solidFill>
                <a:latin typeface="Roboto Medium"/>
              </a:rPr>
              <a:t>=</a:t>
            </a:r>
            <a:r>
              <a:rPr lang="en-GB" sz="2800" dirty="0">
                <a:solidFill>
                  <a:srgbClr val="008800"/>
                </a:solidFill>
                <a:latin typeface="Roboto Medium"/>
              </a:rPr>
              <a:t>"Zara Ali"</a:t>
            </a:r>
            <a:r>
              <a:rPr lang="en-GB" sz="2800" dirty="0">
                <a:solidFill>
                  <a:srgbClr val="313131"/>
                </a:solidFill>
                <a:latin typeface="Roboto Medium"/>
              </a:rPr>
              <a:t> </a:t>
            </a:r>
          </a:p>
          <a:p>
            <a:pPr eaLnBrk="0">
              <a:lnSpc>
                <a:spcPct val="100000"/>
              </a:lnSpc>
              <a:buClrTx/>
              <a:buSzTx/>
              <a:buFontTx/>
              <a:buNone/>
            </a:pPr>
            <a:r>
              <a:rPr lang="en-GB" sz="2800" dirty="0">
                <a:solidFill>
                  <a:srgbClr val="313131"/>
                </a:solidFill>
                <a:latin typeface="Roboto Medium"/>
              </a:rPr>
              <a:t>VAR2</a:t>
            </a:r>
            <a:r>
              <a:rPr lang="en-GB" sz="2800" dirty="0">
                <a:solidFill>
                  <a:srgbClr val="666600"/>
                </a:solidFill>
                <a:latin typeface="Roboto Medium"/>
              </a:rPr>
              <a:t>=</a:t>
            </a:r>
            <a:r>
              <a:rPr lang="en-GB" sz="2800" dirty="0">
                <a:solidFill>
                  <a:srgbClr val="006666"/>
                </a:solidFill>
                <a:latin typeface="Roboto Medium"/>
              </a:rPr>
              <a:t>100</a:t>
            </a:r>
          </a:p>
          <a:p>
            <a:pPr eaLnBrk="0">
              <a:lnSpc>
                <a:spcPct val="100000"/>
              </a:lnSpc>
              <a:buClrTx/>
              <a:buSzTx/>
              <a:buFontTx/>
              <a:buNone/>
            </a:pPr>
            <a:endParaRPr lang="en-GB" sz="2800" dirty="0">
              <a:solidFill>
                <a:srgbClr val="121214"/>
              </a:solidFill>
              <a:latin typeface="Roboto Medium"/>
            </a:endParaRPr>
          </a:p>
        </p:txBody>
      </p:sp>
    </p:spTree>
    <p:extLst>
      <p:ext uri="{BB962C8B-B14F-4D97-AF65-F5344CB8AC3E}">
        <p14:creationId xmlns:p14="http://schemas.microsoft.com/office/powerpoint/2010/main" val="3314467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685800"/>
            <a:ext cx="13411200" cy="5355312"/>
          </a:xfrm>
          <a:prstGeom prst="rect">
            <a:avLst/>
          </a:prstGeom>
        </p:spPr>
        <p:txBody>
          <a:bodyPr wrap="square">
            <a:spAutoFit/>
          </a:bodyPr>
          <a:lstStyle/>
          <a:p>
            <a:pPr eaLnBrk="0">
              <a:lnSpc>
                <a:spcPct val="100000"/>
              </a:lnSpc>
              <a:buClrTx/>
              <a:buSzTx/>
              <a:buFontTx/>
              <a:buNone/>
            </a:pPr>
            <a:r>
              <a:rPr lang="en-GB" sz="3400" b="1" dirty="0">
                <a:solidFill>
                  <a:srgbClr val="121214"/>
                </a:solidFill>
                <a:latin typeface="Roboto Medium"/>
              </a:rPr>
              <a:t>Accessing Values</a:t>
            </a:r>
          </a:p>
          <a:p>
            <a:pPr eaLnBrk="0">
              <a:lnSpc>
                <a:spcPct val="100000"/>
              </a:lnSpc>
              <a:buClrTx/>
              <a:buSzTx/>
              <a:buFontTx/>
              <a:buNone/>
            </a:pPr>
            <a:endParaRPr lang="en-GB" sz="2800" b="1" dirty="0">
              <a:solidFill>
                <a:srgbClr val="121214"/>
              </a:solidFill>
              <a:latin typeface="Roboto Medium"/>
            </a:endParaRPr>
          </a:p>
          <a:p>
            <a:pPr eaLnBrk="0">
              <a:lnSpc>
                <a:spcPct val="100000"/>
              </a:lnSpc>
              <a:buClrTx/>
              <a:buSzTx/>
              <a:buFontTx/>
              <a:buNone/>
            </a:pPr>
            <a:r>
              <a:rPr lang="en-GB" sz="2800" dirty="0">
                <a:solidFill>
                  <a:srgbClr val="000000"/>
                </a:solidFill>
                <a:latin typeface="Roboto Medium"/>
              </a:rPr>
              <a:t>To access the value stored in a variable, prefix its name with the dollar sign (</a:t>
            </a:r>
            <a:r>
              <a:rPr lang="en-GB" sz="2800" b="1" dirty="0">
                <a:solidFill>
                  <a:srgbClr val="000000"/>
                </a:solidFill>
                <a:latin typeface="Roboto Medium"/>
              </a:rPr>
              <a:t>$</a:t>
            </a:r>
            <a:r>
              <a:rPr lang="en-GB" sz="2800" dirty="0">
                <a:solidFill>
                  <a:srgbClr val="000000"/>
                </a:solidFill>
                <a:latin typeface="Roboto Medium"/>
              </a:rPr>
              <a:t>) −</a:t>
            </a:r>
          </a:p>
          <a:p>
            <a:pPr eaLnBrk="0">
              <a:lnSpc>
                <a:spcPct val="100000"/>
              </a:lnSpc>
              <a:buClrTx/>
              <a:buSzTx/>
              <a:buFontTx/>
              <a:buNone/>
            </a:pPr>
            <a:endParaRPr lang="en-GB" sz="2800" dirty="0">
              <a:latin typeface="Roboto Medium"/>
            </a:endParaRPr>
          </a:p>
          <a:p>
            <a:pPr eaLnBrk="0">
              <a:lnSpc>
                <a:spcPct val="100000"/>
              </a:lnSpc>
              <a:buClrTx/>
              <a:buSzTx/>
              <a:buFontTx/>
              <a:buNone/>
            </a:pPr>
            <a:r>
              <a:rPr lang="en-GB" sz="2800" dirty="0">
                <a:solidFill>
                  <a:srgbClr val="000000"/>
                </a:solidFill>
                <a:latin typeface="Roboto Medium"/>
              </a:rPr>
              <a:t>For example, the following script will access the value of defined variable NAME and print it on STDOUT −</a:t>
            </a:r>
            <a:endParaRPr lang="en-GB" sz="2800" dirty="0">
              <a:solidFill>
                <a:srgbClr val="FFFFFF"/>
              </a:solidFill>
              <a:latin typeface="Roboto Medium"/>
            </a:endParaRPr>
          </a:p>
          <a:p>
            <a:pPr eaLnBrk="0">
              <a:lnSpc>
                <a:spcPct val="100000"/>
              </a:lnSpc>
              <a:buClrTx/>
              <a:buSzTx/>
              <a:buFontTx/>
              <a:buNone/>
            </a:pPr>
            <a:r>
              <a:rPr lang="en-GB" sz="2800" dirty="0">
                <a:solidFill>
                  <a:srgbClr val="FFFFFF"/>
                </a:solidFill>
                <a:latin typeface="Roboto Medium"/>
              </a:rPr>
              <a:t> </a:t>
            </a:r>
            <a:r>
              <a:rPr lang="en-GB" sz="2800" dirty="0">
                <a:solidFill>
                  <a:srgbClr val="880000"/>
                </a:solidFill>
                <a:latin typeface="Roboto Medium"/>
              </a:rPr>
              <a:t>#!/bin/</a:t>
            </a:r>
            <a:r>
              <a:rPr lang="en-GB" sz="2800" dirty="0" err="1">
                <a:solidFill>
                  <a:srgbClr val="880000"/>
                </a:solidFill>
                <a:latin typeface="Roboto Medium"/>
              </a:rPr>
              <a:t>sh</a:t>
            </a:r>
            <a:r>
              <a:rPr lang="en-GB" sz="2800" dirty="0">
                <a:solidFill>
                  <a:srgbClr val="313131"/>
                </a:solidFill>
                <a:latin typeface="Roboto Medium"/>
              </a:rPr>
              <a:t> </a:t>
            </a:r>
          </a:p>
          <a:p>
            <a:pPr eaLnBrk="0">
              <a:lnSpc>
                <a:spcPct val="100000"/>
              </a:lnSpc>
              <a:buClrTx/>
              <a:buSzTx/>
              <a:buFontTx/>
              <a:buNone/>
            </a:pPr>
            <a:r>
              <a:rPr lang="en-GB" sz="2800" dirty="0">
                <a:solidFill>
                  <a:srgbClr val="313131"/>
                </a:solidFill>
                <a:latin typeface="Roboto Medium"/>
              </a:rPr>
              <a:t>NAME</a:t>
            </a:r>
            <a:r>
              <a:rPr lang="en-GB" sz="2800" dirty="0">
                <a:solidFill>
                  <a:srgbClr val="666600"/>
                </a:solidFill>
                <a:latin typeface="Roboto Medium"/>
              </a:rPr>
              <a:t>=</a:t>
            </a:r>
            <a:r>
              <a:rPr lang="en-GB" sz="2800" dirty="0">
                <a:solidFill>
                  <a:srgbClr val="008800"/>
                </a:solidFill>
                <a:latin typeface="Roboto Medium"/>
              </a:rPr>
              <a:t>"Zara Ali"</a:t>
            </a:r>
            <a:r>
              <a:rPr lang="en-GB" sz="2800" dirty="0">
                <a:solidFill>
                  <a:srgbClr val="313131"/>
                </a:solidFill>
                <a:latin typeface="Roboto Medium"/>
              </a:rPr>
              <a:t> </a:t>
            </a:r>
          </a:p>
          <a:p>
            <a:pPr eaLnBrk="0">
              <a:lnSpc>
                <a:spcPct val="100000"/>
              </a:lnSpc>
              <a:buClrTx/>
              <a:buSzTx/>
              <a:buFontTx/>
              <a:buNone/>
            </a:pPr>
            <a:r>
              <a:rPr lang="en-GB" sz="2800" dirty="0">
                <a:solidFill>
                  <a:srgbClr val="313131"/>
                </a:solidFill>
                <a:latin typeface="Roboto Medium"/>
              </a:rPr>
              <a:t>echo $NAME</a:t>
            </a:r>
            <a:endParaRPr lang="en-GB" sz="2800" dirty="0">
              <a:latin typeface="Roboto Medium"/>
            </a:endParaRPr>
          </a:p>
          <a:p>
            <a:pPr eaLnBrk="0">
              <a:lnSpc>
                <a:spcPct val="100000"/>
              </a:lnSpc>
              <a:buClrTx/>
              <a:buSzTx/>
              <a:buFontTx/>
              <a:buNone/>
            </a:pPr>
            <a:endParaRPr lang="en-GB" sz="2800" dirty="0">
              <a:solidFill>
                <a:srgbClr val="000000"/>
              </a:solidFill>
              <a:latin typeface="Roboto Medium"/>
            </a:endParaRPr>
          </a:p>
          <a:p>
            <a:pPr eaLnBrk="0">
              <a:lnSpc>
                <a:spcPct val="100000"/>
              </a:lnSpc>
              <a:buClrTx/>
              <a:buSzTx/>
              <a:buFontTx/>
              <a:buNone/>
            </a:pPr>
            <a:r>
              <a:rPr lang="en-GB" sz="2800" dirty="0">
                <a:solidFill>
                  <a:srgbClr val="000000"/>
                </a:solidFill>
                <a:latin typeface="Roboto Medium"/>
              </a:rPr>
              <a:t>The above script will produce the following value −</a:t>
            </a:r>
            <a:endParaRPr lang="en-GB" sz="2800" dirty="0">
              <a:solidFill>
                <a:srgbClr val="313131"/>
              </a:solidFill>
              <a:latin typeface="Roboto Medium"/>
            </a:endParaRPr>
          </a:p>
          <a:p>
            <a:pPr eaLnBrk="0">
              <a:lnSpc>
                <a:spcPct val="100000"/>
              </a:lnSpc>
              <a:buClrTx/>
              <a:buSzTx/>
              <a:buFontTx/>
              <a:buNone/>
            </a:pPr>
            <a:r>
              <a:rPr lang="en-GB" sz="2800" dirty="0">
                <a:solidFill>
                  <a:srgbClr val="313131"/>
                </a:solidFill>
                <a:latin typeface="Roboto Medium"/>
              </a:rPr>
              <a:t>Zara Ali</a:t>
            </a:r>
            <a:r>
              <a:rPr lang="en-GB" sz="2800" dirty="0">
                <a:latin typeface="Roboto Medium"/>
              </a:rPr>
              <a:t> </a:t>
            </a:r>
          </a:p>
        </p:txBody>
      </p:sp>
    </p:spTree>
    <p:extLst>
      <p:ext uri="{BB962C8B-B14F-4D97-AF65-F5344CB8AC3E}">
        <p14:creationId xmlns:p14="http://schemas.microsoft.com/office/powerpoint/2010/main" val="2098782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443127"/>
            <a:ext cx="12877800" cy="6786473"/>
          </a:xfrm>
          <a:prstGeom prst="rect">
            <a:avLst/>
          </a:prstGeom>
        </p:spPr>
        <p:txBody>
          <a:bodyPr wrap="square">
            <a:spAutoFit/>
          </a:bodyPr>
          <a:lstStyle/>
          <a:p>
            <a:pPr eaLnBrk="0">
              <a:lnSpc>
                <a:spcPct val="100000"/>
              </a:lnSpc>
              <a:buClrTx/>
              <a:buSzTx/>
              <a:buFontTx/>
              <a:buNone/>
            </a:pPr>
            <a:r>
              <a:rPr lang="en-GB" sz="2900" dirty="0">
                <a:solidFill>
                  <a:srgbClr val="000000"/>
                </a:solidFill>
                <a:latin typeface="Roboto Medium"/>
              </a:rPr>
              <a:t>Shell provides a way to mark variables as read-only by using the read-only command. </a:t>
            </a:r>
          </a:p>
          <a:p>
            <a:pPr eaLnBrk="0">
              <a:lnSpc>
                <a:spcPct val="100000"/>
              </a:lnSpc>
              <a:buClrTx/>
              <a:buSzTx/>
              <a:buFontTx/>
              <a:buNone/>
            </a:pPr>
            <a:r>
              <a:rPr lang="en-GB" sz="2900" dirty="0">
                <a:solidFill>
                  <a:srgbClr val="000000"/>
                </a:solidFill>
                <a:latin typeface="Roboto Medium"/>
              </a:rPr>
              <a:t>After a variable is marked read-only, its value cannot be changed.</a:t>
            </a:r>
          </a:p>
          <a:p>
            <a:pPr eaLnBrk="0">
              <a:lnSpc>
                <a:spcPct val="100000"/>
              </a:lnSpc>
              <a:buClrTx/>
              <a:buSzTx/>
              <a:buFontTx/>
              <a:buNone/>
            </a:pPr>
            <a:endParaRPr lang="en-GB" sz="2900" dirty="0">
              <a:latin typeface="Roboto Medium"/>
            </a:endParaRPr>
          </a:p>
          <a:p>
            <a:pPr eaLnBrk="0">
              <a:lnSpc>
                <a:spcPct val="100000"/>
              </a:lnSpc>
              <a:buClrTx/>
              <a:buSzTx/>
              <a:buFontTx/>
              <a:buNone/>
            </a:pPr>
            <a:r>
              <a:rPr lang="en-GB" sz="2900" dirty="0">
                <a:solidFill>
                  <a:srgbClr val="000000"/>
                </a:solidFill>
                <a:latin typeface="Roboto Medium"/>
              </a:rPr>
              <a:t>For example, the following script generates an error while trying to change the value of NAME −</a:t>
            </a:r>
            <a:endParaRPr lang="en-GB" sz="2900" dirty="0">
              <a:solidFill>
                <a:srgbClr val="FFFFFF"/>
              </a:solidFill>
              <a:latin typeface="Roboto Medium"/>
            </a:endParaRPr>
          </a:p>
          <a:p>
            <a:pPr eaLnBrk="0">
              <a:lnSpc>
                <a:spcPct val="100000"/>
              </a:lnSpc>
              <a:buClrTx/>
              <a:buSzTx/>
              <a:buFontTx/>
              <a:buNone/>
            </a:pPr>
            <a:endParaRPr lang="en-GB" sz="2900" dirty="0">
              <a:solidFill>
                <a:srgbClr val="FFFFFF"/>
              </a:solidFill>
              <a:latin typeface="Roboto Medium"/>
            </a:endParaRPr>
          </a:p>
          <a:p>
            <a:pPr eaLnBrk="0">
              <a:lnSpc>
                <a:spcPct val="100000"/>
              </a:lnSpc>
              <a:buClrTx/>
              <a:buSzTx/>
              <a:buFontTx/>
              <a:buNone/>
            </a:pPr>
            <a:r>
              <a:rPr lang="en-GB" sz="2900" dirty="0">
                <a:solidFill>
                  <a:srgbClr val="880000"/>
                </a:solidFill>
                <a:latin typeface="Roboto Medium"/>
              </a:rPr>
              <a:t>#!/bin/</a:t>
            </a:r>
            <a:r>
              <a:rPr lang="en-GB" sz="2900" dirty="0" err="1">
                <a:solidFill>
                  <a:srgbClr val="880000"/>
                </a:solidFill>
                <a:latin typeface="Roboto Medium"/>
              </a:rPr>
              <a:t>sh</a:t>
            </a:r>
            <a:r>
              <a:rPr lang="en-GB" sz="2900" dirty="0">
                <a:solidFill>
                  <a:srgbClr val="313131"/>
                </a:solidFill>
                <a:latin typeface="Roboto Medium"/>
              </a:rPr>
              <a:t> </a:t>
            </a:r>
          </a:p>
          <a:p>
            <a:pPr eaLnBrk="0">
              <a:lnSpc>
                <a:spcPct val="100000"/>
              </a:lnSpc>
              <a:buClrTx/>
              <a:buSzTx/>
              <a:buFontTx/>
              <a:buNone/>
            </a:pPr>
            <a:endParaRPr lang="en-GB" sz="2900" dirty="0">
              <a:solidFill>
                <a:srgbClr val="313131"/>
              </a:solidFill>
              <a:latin typeface="Roboto Medium"/>
            </a:endParaRPr>
          </a:p>
          <a:p>
            <a:pPr eaLnBrk="0">
              <a:lnSpc>
                <a:spcPct val="100000"/>
              </a:lnSpc>
              <a:buClrTx/>
              <a:buSzTx/>
              <a:buFontTx/>
              <a:buNone/>
            </a:pPr>
            <a:r>
              <a:rPr lang="en-GB" sz="2900" dirty="0">
                <a:solidFill>
                  <a:srgbClr val="313131"/>
                </a:solidFill>
                <a:latin typeface="Roboto Medium"/>
              </a:rPr>
              <a:t>NAME</a:t>
            </a:r>
            <a:r>
              <a:rPr lang="en-GB" sz="2900" dirty="0">
                <a:solidFill>
                  <a:srgbClr val="666600"/>
                </a:solidFill>
                <a:latin typeface="Roboto Medium"/>
              </a:rPr>
              <a:t>=</a:t>
            </a:r>
            <a:r>
              <a:rPr lang="en-GB" sz="2900" dirty="0">
                <a:solidFill>
                  <a:srgbClr val="008800"/>
                </a:solidFill>
                <a:latin typeface="Roboto Medium"/>
              </a:rPr>
              <a:t>"Zara Ali"</a:t>
            </a:r>
            <a:r>
              <a:rPr lang="en-GB" sz="2900" dirty="0">
                <a:solidFill>
                  <a:srgbClr val="313131"/>
                </a:solidFill>
                <a:latin typeface="Roboto Medium"/>
              </a:rPr>
              <a:t> </a:t>
            </a:r>
          </a:p>
          <a:p>
            <a:pPr eaLnBrk="0">
              <a:lnSpc>
                <a:spcPct val="100000"/>
              </a:lnSpc>
              <a:buClrTx/>
              <a:buSzTx/>
              <a:buFontTx/>
              <a:buNone/>
            </a:pPr>
            <a:r>
              <a:rPr lang="en-GB" sz="2900" dirty="0" err="1">
                <a:solidFill>
                  <a:srgbClr val="000088"/>
                </a:solidFill>
                <a:latin typeface="Roboto Medium"/>
              </a:rPr>
              <a:t>readonly</a:t>
            </a:r>
            <a:r>
              <a:rPr lang="en-GB" sz="2900" dirty="0">
                <a:solidFill>
                  <a:srgbClr val="313131"/>
                </a:solidFill>
                <a:latin typeface="Roboto Medium"/>
              </a:rPr>
              <a:t> NAME </a:t>
            </a:r>
          </a:p>
          <a:p>
            <a:pPr eaLnBrk="0">
              <a:lnSpc>
                <a:spcPct val="100000"/>
              </a:lnSpc>
              <a:buClrTx/>
              <a:buSzTx/>
              <a:buFontTx/>
              <a:buNone/>
            </a:pPr>
            <a:r>
              <a:rPr lang="en-GB" sz="2900" dirty="0">
                <a:solidFill>
                  <a:srgbClr val="313131"/>
                </a:solidFill>
                <a:latin typeface="Roboto Medium"/>
              </a:rPr>
              <a:t>NAME</a:t>
            </a:r>
            <a:r>
              <a:rPr lang="en-GB" sz="2900" dirty="0">
                <a:solidFill>
                  <a:srgbClr val="666600"/>
                </a:solidFill>
                <a:latin typeface="Roboto Medium"/>
              </a:rPr>
              <a:t>=</a:t>
            </a:r>
            <a:r>
              <a:rPr lang="en-GB" sz="2900" dirty="0">
                <a:solidFill>
                  <a:srgbClr val="008800"/>
                </a:solidFill>
                <a:latin typeface="Roboto Medium"/>
              </a:rPr>
              <a:t>"</a:t>
            </a:r>
            <a:r>
              <a:rPr lang="en-GB" sz="2900" dirty="0" err="1">
                <a:solidFill>
                  <a:srgbClr val="008800"/>
                </a:solidFill>
                <a:latin typeface="Roboto Medium"/>
              </a:rPr>
              <a:t>Qadiri</a:t>
            </a:r>
            <a:r>
              <a:rPr lang="en-GB" sz="2900" dirty="0">
                <a:solidFill>
                  <a:srgbClr val="008800"/>
                </a:solidFill>
                <a:latin typeface="Roboto Medium"/>
              </a:rPr>
              <a:t>“</a:t>
            </a:r>
          </a:p>
          <a:p>
            <a:pPr eaLnBrk="0">
              <a:lnSpc>
                <a:spcPct val="100000"/>
              </a:lnSpc>
              <a:buClrTx/>
              <a:buSzTx/>
              <a:buFontTx/>
              <a:buNone/>
            </a:pPr>
            <a:endParaRPr lang="en-GB" sz="2900" dirty="0">
              <a:latin typeface="Roboto Medium"/>
            </a:endParaRPr>
          </a:p>
          <a:p>
            <a:pPr eaLnBrk="0">
              <a:lnSpc>
                <a:spcPct val="100000"/>
              </a:lnSpc>
              <a:buClrTx/>
              <a:buSzTx/>
              <a:buFontTx/>
              <a:buNone/>
            </a:pPr>
            <a:r>
              <a:rPr lang="en-GB" sz="2900" dirty="0">
                <a:solidFill>
                  <a:srgbClr val="000000"/>
                </a:solidFill>
                <a:latin typeface="Roboto Medium"/>
              </a:rPr>
              <a:t>The above script will generate the following result −</a:t>
            </a:r>
            <a:endParaRPr lang="en-GB" sz="2900" dirty="0">
              <a:solidFill>
                <a:srgbClr val="313131"/>
              </a:solidFill>
              <a:latin typeface="Roboto Medium"/>
            </a:endParaRPr>
          </a:p>
          <a:p>
            <a:pPr eaLnBrk="0">
              <a:lnSpc>
                <a:spcPct val="100000"/>
              </a:lnSpc>
              <a:buClrTx/>
              <a:buSzTx/>
              <a:buFontTx/>
              <a:buNone/>
            </a:pPr>
            <a:r>
              <a:rPr lang="en-GB" sz="2900" dirty="0">
                <a:solidFill>
                  <a:srgbClr val="313131"/>
                </a:solidFill>
                <a:latin typeface="Roboto Medium"/>
              </a:rPr>
              <a:t>/bin/</a:t>
            </a:r>
            <a:r>
              <a:rPr lang="en-GB" sz="2900" dirty="0" err="1">
                <a:solidFill>
                  <a:srgbClr val="313131"/>
                </a:solidFill>
                <a:latin typeface="Roboto Medium"/>
              </a:rPr>
              <a:t>sh</a:t>
            </a:r>
            <a:r>
              <a:rPr lang="en-GB" sz="2900" dirty="0">
                <a:solidFill>
                  <a:srgbClr val="313131"/>
                </a:solidFill>
                <a:latin typeface="Roboto Medium"/>
              </a:rPr>
              <a:t>: NAME: This variable is read only.</a:t>
            </a:r>
            <a:r>
              <a:rPr lang="en-GB" sz="2900" dirty="0">
                <a:latin typeface="Roboto Medium"/>
              </a:rPr>
              <a:t> </a:t>
            </a:r>
          </a:p>
        </p:txBody>
      </p:sp>
      <p:sp>
        <p:nvSpPr>
          <p:cNvPr id="5" name="Rectangle 4"/>
          <p:cNvSpPr/>
          <p:nvPr/>
        </p:nvSpPr>
        <p:spPr>
          <a:xfrm>
            <a:off x="838200" y="685800"/>
            <a:ext cx="4326826" cy="615553"/>
          </a:xfrm>
          <a:prstGeom prst="rect">
            <a:avLst/>
          </a:prstGeom>
        </p:spPr>
        <p:txBody>
          <a:bodyPr wrap="none">
            <a:spAutoFit/>
          </a:bodyPr>
          <a:lstStyle/>
          <a:p>
            <a:pPr eaLnBrk="0"/>
            <a:r>
              <a:rPr lang="en-GB" sz="3400" b="1" dirty="0">
                <a:solidFill>
                  <a:srgbClr val="121214"/>
                </a:solidFill>
                <a:latin typeface="Roboto Medium"/>
              </a:rPr>
              <a:t>Read-only Variables</a:t>
            </a:r>
          </a:p>
        </p:txBody>
      </p:sp>
    </p:spTree>
    <p:extLst>
      <p:ext uri="{BB962C8B-B14F-4D97-AF65-F5344CB8AC3E}">
        <p14:creationId xmlns:p14="http://schemas.microsoft.com/office/powerpoint/2010/main" val="194977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IN"/>
          </a:p>
        </p:txBody>
      </p:sp>
      <p:sp>
        <p:nvSpPr>
          <p:cNvPr id="3" name="Text Placeholder 2"/>
          <p:cNvSpPr>
            <a:spLocks noGrp="1"/>
          </p:cNvSpPr>
          <p:nvPr>
            <p:ph type="body" sz="quarter" idx="18"/>
          </p:nvPr>
        </p:nvSpPr>
        <p:spPr/>
        <p:txBody>
          <a:bodyPr/>
          <a:lstStyle/>
          <a:p>
            <a:endParaRPr lang="en-IN"/>
          </a:p>
        </p:txBody>
      </p:sp>
      <p:sp>
        <p:nvSpPr>
          <p:cNvPr id="4" name="Title 3"/>
          <p:cNvSpPr>
            <a:spLocks noGrp="1"/>
          </p:cNvSpPr>
          <p:nvPr>
            <p:ph type="title"/>
          </p:nvPr>
        </p:nvSpPr>
        <p:spPr/>
        <p:txBody>
          <a:bodyPr/>
          <a:lstStyle/>
          <a:p>
            <a:endParaRPr lang="en-IN"/>
          </a:p>
        </p:txBody>
      </p:sp>
      <p:pic>
        <p:nvPicPr>
          <p:cNvPr id="5" name="Picture 2" descr="C:\Users\VINAY\OneDrive - Reva University\notes\linux\linux-shell-env-2-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53134"/>
            <a:ext cx="12496800"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673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685800"/>
            <a:ext cx="12649200" cy="4919167"/>
          </a:xfrm>
          <a:prstGeom prst="rect">
            <a:avLst/>
          </a:prstGeom>
        </p:spPr>
        <p:txBody>
          <a:bodyPr wrap="square">
            <a:spAutoFit/>
          </a:bodyPr>
          <a:lstStyle/>
          <a:p>
            <a:pPr algn="just" eaLnBrk="0">
              <a:lnSpc>
                <a:spcPct val="150000"/>
              </a:lnSpc>
            </a:pPr>
            <a:r>
              <a:rPr lang="en-GB" sz="3600" b="1" dirty="0" err="1">
                <a:latin typeface="Verdana" panose="020B0604030504040204" pitchFamily="34" charset="0"/>
              </a:rPr>
              <a:t>Unsetting</a:t>
            </a:r>
            <a:r>
              <a:rPr lang="en-GB" sz="3600" b="1" dirty="0">
                <a:latin typeface="Verdana" panose="020B0604030504040204" pitchFamily="34" charset="0"/>
              </a:rPr>
              <a:t> Variables</a:t>
            </a:r>
          </a:p>
          <a:p>
            <a:pPr algn="just" eaLnBrk="0">
              <a:lnSpc>
                <a:spcPct val="150000"/>
              </a:lnSpc>
            </a:pPr>
            <a:endParaRPr lang="en-GB" sz="3600" b="1" dirty="0">
              <a:latin typeface="Verdana" panose="020B0604030504040204" pitchFamily="34" charset="0"/>
            </a:endParaRPr>
          </a:p>
          <a:p>
            <a:pPr algn="just" eaLnBrk="0">
              <a:lnSpc>
                <a:spcPct val="150000"/>
              </a:lnSpc>
              <a:buClrTx/>
              <a:buSzTx/>
              <a:buFontTx/>
              <a:buNone/>
            </a:pPr>
            <a:r>
              <a:rPr lang="en-GB" sz="2800" dirty="0" err="1">
                <a:solidFill>
                  <a:srgbClr val="000000"/>
                </a:solidFill>
                <a:latin typeface="Verdana" panose="020B0604030504040204" pitchFamily="34" charset="0"/>
              </a:rPr>
              <a:t>Unsetting</a:t>
            </a:r>
            <a:r>
              <a:rPr lang="en-GB" sz="2800" dirty="0">
                <a:solidFill>
                  <a:srgbClr val="000000"/>
                </a:solidFill>
                <a:latin typeface="Verdana" panose="020B0604030504040204" pitchFamily="34" charset="0"/>
              </a:rPr>
              <a:t> or deleting a variable directs the shell to remove the variable from the list of variables that it tracks. </a:t>
            </a:r>
          </a:p>
          <a:p>
            <a:pPr algn="just" eaLnBrk="0">
              <a:lnSpc>
                <a:spcPct val="150000"/>
              </a:lnSpc>
              <a:buClrTx/>
              <a:buSzTx/>
              <a:buFontTx/>
              <a:buNone/>
            </a:pPr>
            <a:r>
              <a:rPr lang="en-GB" sz="2800" dirty="0">
                <a:solidFill>
                  <a:srgbClr val="000000"/>
                </a:solidFill>
                <a:latin typeface="Verdana" panose="020B0604030504040204" pitchFamily="34" charset="0"/>
              </a:rPr>
              <a:t>Once you unset a variable, you cannot access the stored value in the variable.</a:t>
            </a:r>
          </a:p>
          <a:p>
            <a:pPr algn="just" eaLnBrk="0">
              <a:lnSpc>
                <a:spcPct val="150000"/>
              </a:lnSpc>
              <a:buClrTx/>
              <a:buSzTx/>
              <a:buFontTx/>
              <a:buNone/>
            </a:pPr>
            <a:endParaRPr lang="en-GB" sz="2800" dirty="0"/>
          </a:p>
        </p:txBody>
      </p:sp>
    </p:spTree>
    <p:extLst>
      <p:ext uri="{BB962C8B-B14F-4D97-AF65-F5344CB8AC3E}">
        <p14:creationId xmlns:p14="http://schemas.microsoft.com/office/powerpoint/2010/main" val="1620320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762000"/>
            <a:ext cx="12877800" cy="7232749"/>
          </a:xfrm>
          <a:prstGeom prst="rect">
            <a:avLst/>
          </a:prstGeom>
        </p:spPr>
        <p:txBody>
          <a:bodyPr wrap="square">
            <a:spAutoFit/>
          </a:bodyPr>
          <a:lstStyle/>
          <a:p>
            <a:pPr algn="just" eaLnBrk="0">
              <a:lnSpc>
                <a:spcPct val="100000"/>
              </a:lnSpc>
              <a:buClrTx/>
              <a:buSzTx/>
              <a:buFontTx/>
              <a:buNone/>
            </a:pPr>
            <a:r>
              <a:rPr lang="en-GB" sz="2900" dirty="0">
                <a:solidFill>
                  <a:srgbClr val="000000"/>
                </a:solidFill>
                <a:latin typeface="Roboto Medium"/>
              </a:rPr>
              <a:t>Following is the syntax to unset a defined variable using the </a:t>
            </a:r>
            <a:r>
              <a:rPr lang="en-GB" sz="2900" b="1" dirty="0">
                <a:solidFill>
                  <a:srgbClr val="000000"/>
                </a:solidFill>
                <a:latin typeface="Roboto Medium"/>
              </a:rPr>
              <a:t>unset</a:t>
            </a:r>
            <a:r>
              <a:rPr lang="en-GB" sz="2900" dirty="0">
                <a:solidFill>
                  <a:srgbClr val="000000"/>
                </a:solidFill>
                <a:latin typeface="Roboto Medium"/>
              </a:rPr>
              <a:t> command −</a:t>
            </a:r>
          </a:p>
          <a:p>
            <a:pPr algn="just" eaLnBrk="0">
              <a:lnSpc>
                <a:spcPct val="100000"/>
              </a:lnSpc>
              <a:buClrTx/>
              <a:buSzTx/>
              <a:buFontTx/>
              <a:buNone/>
            </a:pPr>
            <a:endParaRPr lang="en-GB" sz="2900" dirty="0">
              <a:solidFill>
                <a:srgbClr val="313131"/>
              </a:solidFill>
              <a:latin typeface="Roboto Medium"/>
            </a:endParaRPr>
          </a:p>
          <a:p>
            <a:pPr algn="just" eaLnBrk="0">
              <a:lnSpc>
                <a:spcPct val="100000"/>
              </a:lnSpc>
              <a:buClrTx/>
              <a:buSzTx/>
              <a:buFontTx/>
              <a:buNone/>
            </a:pPr>
            <a:r>
              <a:rPr lang="en-GB" sz="2900" dirty="0">
                <a:solidFill>
                  <a:srgbClr val="313131"/>
                </a:solidFill>
                <a:latin typeface="Roboto Medium"/>
              </a:rPr>
              <a:t>unset </a:t>
            </a:r>
            <a:r>
              <a:rPr lang="en-GB" sz="2900" dirty="0" err="1">
                <a:solidFill>
                  <a:srgbClr val="313131"/>
                </a:solidFill>
                <a:latin typeface="Roboto Medium"/>
              </a:rPr>
              <a:t>variable_name</a:t>
            </a:r>
            <a:r>
              <a:rPr lang="en-GB" sz="2900" dirty="0">
                <a:solidFill>
                  <a:srgbClr val="313131"/>
                </a:solidFill>
                <a:latin typeface="Roboto Medium"/>
              </a:rPr>
              <a:t> </a:t>
            </a:r>
          </a:p>
          <a:p>
            <a:pPr algn="just" eaLnBrk="0">
              <a:lnSpc>
                <a:spcPct val="100000"/>
              </a:lnSpc>
              <a:buClrTx/>
              <a:buSzTx/>
              <a:buFontTx/>
              <a:buNone/>
            </a:pP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The above command </a:t>
            </a:r>
            <a:r>
              <a:rPr lang="en-GB" sz="2900" dirty="0" err="1">
                <a:solidFill>
                  <a:srgbClr val="000000"/>
                </a:solidFill>
                <a:latin typeface="Roboto Medium"/>
              </a:rPr>
              <a:t>unsets</a:t>
            </a:r>
            <a:r>
              <a:rPr lang="en-GB" sz="2900" dirty="0">
                <a:solidFill>
                  <a:srgbClr val="000000"/>
                </a:solidFill>
                <a:latin typeface="Roboto Medium"/>
              </a:rPr>
              <a:t> the value of a defined </a:t>
            </a:r>
            <a:r>
              <a:rPr lang="en-GB" sz="2900" dirty="0">
                <a:latin typeface="Roboto Medium"/>
              </a:rPr>
              <a:t>variable</a:t>
            </a:r>
            <a:r>
              <a:rPr lang="en-GB" sz="2900" dirty="0">
                <a:solidFill>
                  <a:srgbClr val="000000"/>
                </a:solidFill>
                <a:latin typeface="Roboto Medium"/>
              </a:rPr>
              <a:t>. Here is a simple example that demonstrates how the command works −</a:t>
            </a:r>
          </a:p>
          <a:p>
            <a:pPr algn="just" eaLnBrk="0">
              <a:lnSpc>
                <a:spcPct val="100000"/>
              </a:lnSpc>
              <a:buClrTx/>
              <a:buSzTx/>
              <a:buFontTx/>
              <a:buNone/>
            </a:pPr>
            <a:endParaRPr lang="en-GB" sz="2900" dirty="0">
              <a:solidFill>
                <a:srgbClr val="880000"/>
              </a:solidFill>
              <a:latin typeface="Roboto Medium"/>
            </a:endParaRPr>
          </a:p>
          <a:p>
            <a:pPr algn="just" eaLnBrk="0">
              <a:lnSpc>
                <a:spcPct val="100000"/>
              </a:lnSpc>
              <a:buClrTx/>
              <a:buSzTx/>
              <a:buFontTx/>
              <a:buNone/>
            </a:pPr>
            <a:r>
              <a:rPr lang="en-GB" sz="2900" dirty="0">
                <a:solidFill>
                  <a:srgbClr val="880000"/>
                </a:solidFill>
                <a:latin typeface="Roboto Medium"/>
              </a:rPr>
              <a:t>#!/bin/</a:t>
            </a:r>
            <a:r>
              <a:rPr lang="en-GB" sz="2900" dirty="0" err="1">
                <a:solidFill>
                  <a:srgbClr val="880000"/>
                </a:solidFill>
                <a:latin typeface="Roboto Medium"/>
              </a:rPr>
              <a:t>sh</a:t>
            </a:r>
            <a:r>
              <a:rPr lang="en-GB" sz="2900" dirty="0">
                <a:solidFill>
                  <a:srgbClr val="313131"/>
                </a:solidFill>
                <a:latin typeface="Roboto Medium"/>
              </a:rPr>
              <a:t> </a:t>
            </a:r>
          </a:p>
          <a:p>
            <a:pPr algn="just" eaLnBrk="0">
              <a:lnSpc>
                <a:spcPct val="100000"/>
              </a:lnSpc>
              <a:buClrTx/>
              <a:buSzTx/>
              <a:buFontTx/>
              <a:buNone/>
            </a:pPr>
            <a:endParaRPr lang="en-GB" sz="2900" dirty="0">
              <a:solidFill>
                <a:srgbClr val="313131"/>
              </a:solidFill>
              <a:latin typeface="Roboto Medium"/>
            </a:endParaRPr>
          </a:p>
          <a:p>
            <a:pPr algn="just" eaLnBrk="0">
              <a:lnSpc>
                <a:spcPct val="100000"/>
              </a:lnSpc>
              <a:buClrTx/>
              <a:buSzTx/>
              <a:buFontTx/>
              <a:buNone/>
            </a:pPr>
            <a:r>
              <a:rPr lang="en-GB" sz="2900" dirty="0">
                <a:solidFill>
                  <a:srgbClr val="313131"/>
                </a:solidFill>
                <a:latin typeface="Roboto Medium"/>
              </a:rPr>
              <a:t>NAME</a:t>
            </a:r>
            <a:r>
              <a:rPr lang="en-GB" sz="2900" dirty="0">
                <a:solidFill>
                  <a:srgbClr val="666600"/>
                </a:solidFill>
                <a:latin typeface="Roboto Medium"/>
              </a:rPr>
              <a:t>=</a:t>
            </a:r>
            <a:r>
              <a:rPr lang="en-GB" sz="2900" dirty="0">
                <a:solidFill>
                  <a:srgbClr val="008800"/>
                </a:solidFill>
                <a:latin typeface="Roboto Medium"/>
              </a:rPr>
              <a:t>"Zara Ali"</a:t>
            </a:r>
            <a:r>
              <a:rPr lang="en-GB" sz="2900" dirty="0">
                <a:solidFill>
                  <a:srgbClr val="313131"/>
                </a:solidFill>
                <a:latin typeface="Roboto Medium"/>
              </a:rPr>
              <a:t> </a:t>
            </a:r>
          </a:p>
          <a:p>
            <a:pPr algn="just" eaLnBrk="0">
              <a:lnSpc>
                <a:spcPct val="100000"/>
              </a:lnSpc>
              <a:buClrTx/>
              <a:buSzTx/>
              <a:buFontTx/>
              <a:buNone/>
            </a:pPr>
            <a:r>
              <a:rPr lang="en-GB" sz="2900" dirty="0">
                <a:solidFill>
                  <a:srgbClr val="313131"/>
                </a:solidFill>
                <a:latin typeface="Roboto Medium"/>
              </a:rPr>
              <a:t>unset NAME </a:t>
            </a:r>
          </a:p>
          <a:p>
            <a:pPr algn="just" eaLnBrk="0">
              <a:lnSpc>
                <a:spcPct val="100000"/>
              </a:lnSpc>
              <a:buClrTx/>
              <a:buSzTx/>
              <a:buFontTx/>
              <a:buNone/>
            </a:pPr>
            <a:r>
              <a:rPr lang="en-GB" sz="2900" dirty="0">
                <a:solidFill>
                  <a:srgbClr val="313131"/>
                </a:solidFill>
                <a:latin typeface="Roboto Medium"/>
              </a:rPr>
              <a:t>echo $NAME</a:t>
            </a:r>
            <a:endParaRPr lang="en-GB" sz="2900" dirty="0">
              <a:latin typeface="Roboto Medium"/>
            </a:endParaRPr>
          </a:p>
          <a:p>
            <a:pPr algn="just" eaLnBrk="0">
              <a:lnSpc>
                <a:spcPct val="100000"/>
              </a:lnSpc>
              <a:buClrTx/>
              <a:buSzTx/>
              <a:buFontTx/>
              <a:buNone/>
            </a:pPr>
            <a:endParaRPr lang="en-GB" sz="2900" dirty="0">
              <a:solidFill>
                <a:srgbClr val="000000"/>
              </a:solidFill>
              <a:latin typeface="Roboto Medium"/>
            </a:endParaRPr>
          </a:p>
          <a:p>
            <a:pPr algn="just" eaLnBrk="0">
              <a:lnSpc>
                <a:spcPct val="100000"/>
              </a:lnSpc>
              <a:buClrTx/>
              <a:buSzTx/>
              <a:buFontTx/>
              <a:buNone/>
            </a:pPr>
            <a:r>
              <a:rPr lang="en-GB" sz="2900" dirty="0">
                <a:solidFill>
                  <a:srgbClr val="000000"/>
                </a:solidFill>
                <a:latin typeface="Roboto Medium"/>
              </a:rPr>
              <a:t>The above example does not print anything. You cannot use the unset command to </a:t>
            </a:r>
            <a:r>
              <a:rPr lang="en-GB" sz="2900" b="1" dirty="0">
                <a:solidFill>
                  <a:srgbClr val="000000"/>
                </a:solidFill>
                <a:latin typeface="Roboto Medium"/>
              </a:rPr>
              <a:t>unset</a:t>
            </a:r>
            <a:r>
              <a:rPr lang="en-GB" sz="2900" dirty="0">
                <a:solidFill>
                  <a:srgbClr val="000000"/>
                </a:solidFill>
                <a:latin typeface="Roboto Medium"/>
              </a:rPr>
              <a:t> variables that are marked </a:t>
            </a:r>
            <a:r>
              <a:rPr lang="en-GB" sz="2900" b="1" dirty="0" err="1">
                <a:solidFill>
                  <a:srgbClr val="000000"/>
                </a:solidFill>
                <a:latin typeface="Roboto Medium"/>
              </a:rPr>
              <a:t>readonly</a:t>
            </a:r>
            <a:r>
              <a:rPr lang="en-GB" sz="2900" dirty="0">
                <a:solidFill>
                  <a:srgbClr val="000000"/>
                </a:solidFill>
                <a:latin typeface="Roboto Medium"/>
              </a:rPr>
              <a:t>.</a:t>
            </a:r>
            <a:endParaRPr lang="en-GB" sz="2900" dirty="0">
              <a:latin typeface="Roboto Medium"/>
            </a:endParaRPr>
          </a:p>
        </p:txBody>
      </p:sp>
    </p:spTree>
    <p:extLst>
      <p:ext uri="{BB962C8B-B14F-4D97-AF65-F5344CB8AC3E}">
        <p14:creationId xmlns:p14="http://schemas.microsoft.com/office/powerpoint/2010/main" val="2033395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914400" y="685800"/>
            <a:ext cx="13411200" cy="364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484" b="1" dirty="0">
                <a:latin typeface="Roboto Medium"/>
              </a:rPr>
              <a:t>Variable Types</a:t>
            </a:r>
          </a:p>
          <a:p>
            <a:endParaRPr lang="en-US" sz="2613" dirty="0">
              <a:latin typeface="Roboto Medium"/>
            </a:endParaRPr>
          </a:p>
          <a:p>
            <a:r>
              <a:rPr lang="en-US" sz="2613" dirty="0">
                <a:latin typeface="Roboto Medium"/>
              </a:rPr>
              <a:t>When a shell is running, three main types of variables are present −</a:t>
            </a:r>
          </a:p>
          <a:p>
            <a:endParaRPr lang="en-US" sz="2613" dirty="0">
              <a:latin typeface="Roboto Medium"/>
            </a:endParaRPr>
          </a:p>
          <a:p>
            <a:pPr marL="457200" indent="-457200">
              <a:lnSpc>
                <a:spcPct val="150000"/>
              </a:lnSpc>
              <a:buFont typeface="Arial" panose="020B0604020202020204" pitchFamily="34" charset="0"/>
              <a:buChar char="•"/>
            </a:pPr>
            <a:r>
              <a:rPr lang="en-US" sz="2613" b="1" dirty="0">
                <a:latin typeface="Roboto Medium"/>
              </a:rPr>
              <a:t>Local Variables</a:t>
            </a:r>
            <a:r>
              <a:rPr lang="en-US" sz="2613" dirty="0">
                <a:latin typeface="Roboto Medium"/>
              </a:rPr>
              <a:t> </a:t>
            </a:r>
          </a:p>
          <a:p>
            <a:pPr marL="457200" indent="-457200">
              <a:lnSpc>
                <a:spcPct val="150000"/>
              </a:lnSpc>
              <a:buFont typeface="Arial" panose="020B0604020202020204" pitchFamily="34" charset="0"/>
              <a:buChar char="•"/>
            </a:pPr>
            <a:r>
              <a:rPr lang="en-US" sz="2613" b="1" dirty="0">
                <a:latin typeface="Roboto Medium"/>
              </a:rPr>
              <a:t>Environment Variables</a:t>
            </a:r>
            <a:endParaRPr lang="en-US" sz="2613" dirty="0">
              <a:latin typeface="Roboto Medium"/>
            </a:endParaRPr>
          </a:p>
          <a:p>
            <a:pPr marL="457200" indent="-457200">
              <a:lnSpc>
                <a:spcPct val="150000"/>
              </a:lnSpc>
              <a:buFont typeface="Arial" panose="020B0604020202020204" pitchFamily="34" charset="0"/>
              <a:buChar char="•"/>
            </a:pPr>
            <a:r>
              <a:rPr lang="en-US" sz="2613" b="1" dirty="0">
                <a:latin typeface="Roboto Medium"/>
              </a:rPr>
              <a:t>Shell Variables</a:t>
            </a:r>
            <a:r>
              <a:rPr lang="en-US" sz="2613" dirty="0">
                <a:latin typeface="Roboto Medium"/>
              </a:rPr>
              <a:t> </a:t>
            </a:r>
          </a:p>
        </p:txBody>
      </p:sp>
    </p:spTree>
    <p:extLst>
      <p:ext uri="{BB962C8B-B14F-4D97-AF65-F5344CB8AC3E}">
        <p14:creationId xmlns:p14="http://schemas.microsoft.com/office/powerpoint/2010/main" val="127258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400" y="1828800"/>
            <a:ext cx="13106400" cy="4549835"/>
          </a:xfrm>
          <a:prstGeom prst="rect">
            <a:avLst/>
          </a:prstGeom>
        </p:spPr>
        <p:txBody>
          <a:bodyPr wrap="square">
            <a:spAutoFit/>
          </a:bodyPr>
          <a:lstStyle/>
          <a:p>
            <a:pPr marL="457200" indent="-457200" algn="just" eaLnBrk="0">
              <a:lnSpc>
                <a:spcPct val="150000"/>
              </a:lnSpc>
              <a:buClrTx/>
              <a:buSzTx/>
              <a:buFont typeface="Arial" panose="020B0604020202020204" pitchFamily="34" charset="0"/>
              <a:buChar char="•"/>
            </a:pPr>
            <a:r>
              <a:rPr lang="en-GB" sz="2800" dirty="0">
                <a:solidFill>
                  <a:srgbClr val="000000"/>
                </a:solidFill>
                <a:latin typeface="Open Sans"/>
              </a:rPr>
              <a:t>The </a:t>
            </a:r>
            <a:r>
              <a:rPr lang="en-GB" sz="2800" dirty="0" err="1">
                <a:solidFill>
                  <a:srgbClr val="000000"/>
                </a:solidFill>
                <a:latin typeface="Open Sans"/>
              </a:rPr>
              <a:t>grep</a:t>
            </a:r>
            <a:r>
              <a:rPr lang="en-GB" sz="2800" dirty="0">
                <a:solidFill>
                  <a:srgbClr val="000000"/>
                </a:solidFill>
                <a:latin typeface="Open Sans"/>
              </a:rPr>
              <a:t> filter searches a file for a particular pattern of characters, and displays all lines that contain that pattern. </a:t>
            </a:r>
          </a:p>
          <a:p>
            <a:pPr algn="just" eaLnBrk="0">
              <a:lnSpc>
                <a:spcPct val="150000"/>
              </a:lnSpc>
              <a:buClrTx/>
              <a:buSzTx/>
              <a:buFontTx/>
              <a:buNone/>
            </a:pPr>
            <a:endParaRPr lang="en-GB" sz="2800" dirty="0">
              <a:solidFill>
                <a:srgbClr val="000000"/>
              </a:solidFill>
              <a:latin typeface="Open Sans"/>
            </a:endParaRPr>
          </a:p>
          <a:p>
            <a:pPr marL="457200" indent="-457200" algn="just" eaLnBrk="0">
              <a:lnSpc>
                <a:spcPct val="150000"/>
              </a:lnSpc>
              <a:buClrTx/>
              <a:buSzTx/>
              <a:buFont typeface="Arial" panose="020B0604020202020204" pitchFamily="34" charset="0"/>
              <a:buChar char="•"/>
            </a:pPr>
            <a:r>
              <a:rPr lang="en-GB" sz="2800" dirty="0">
                <a:solidFill>
                  <a:srgbClr val="000000"/>
                </a:solidFill>
                <a:latin typeface="Open Sans"/>
              </a:rPr>
              <a:t>The pattern that is searched in the file is referred to as the regular expression (</a:t>
            </a:r>
            <a:r>
              <a:rPr lang="en-GB" sz="2800" dirty="0" err="1">
                <a:solidFill>
                  <a:srgbClr val="000000"/>
                </a:solidFill>
                <a:latin typeface="Open Sans"/>
              </a:rPr>
              <a:t>grep</a:t>
            </a:r>
            <a:r>
              <a:rPr lang="en-GB" sz="2800" dirty="0">
                <a:solidFill>
                  <a:srgbClr val="000000"/>
                </a:solidFill>
                <a:latin typeface="Open Sans"/>
              </a:rPr>
              <a:t> stands for globally search for regular expression and print out).</a:t>
            </a:r>
          </a:p>
          <a:p>
            <a:pPr algn="just" eaLnBrk="0">
              <a:lnSpc>
                <a:spcPct val="150000"/>
              </a:lnSpc>
              <a:buClrTx/>
              <a:buSzTx/>
              <a:buFontTx/>
              <a:buNone/>
            </a:pPr>
            <a:br>
              <a:rPr lang="en-GB" sz="2800" b="1" dirty="0">
                <a:solidFill>
                  <a:srgbClr val="000000"/>
                </a:solidFill>
                <a:latin typeface="Open Sans"/>
              </a:rPr>
            </a:br>
            <a:endParaRPr lang="en-GB" sz="2800" dirty="0"/>
          </a:p>
        </p:txBody>
      </p:sp>
      <p:sp>
        <p:nvSpPr>
          <p:cNvPr id="5" name="Rectangle 4"/>
          <p:cNvSpPr/>
          <p:nvPr/>
        </p:nvSpPr>
        <p:spPr>
          <a:xfrm>
            <a:off x="787400" y="609600"/>
            <a:ext cx="6168676" cy="615553"/>
          </a:xfrm>
          <a:prstGeom prst="rect">
            <a:avLst/>
          </a:prstGeom>
        </p:spPr>
        <p:txBody>
          <a:bodyPr wrap="none">
            <a:spAutoFit/>
          </a:bodyPr>
          <a:lstStyle/>
          <a:p>
            <a:pPr algn="ctr" eaLnBrk="0"/>
            <a:r>
              <a:rPr lang="en-GB" sz="3400" b="1" dirty="0" err="1">
                <a:latin typeface="Roboto Medium"/>
              </a:rPr>
              <a:t>grep</a:t>
            </a:r>
            <a:r>
              <a:rPr lang="en-GB" sz="3400" b="1" dirty="0">
                <a:latin typeface="Roboto Medium"/>
              </a:rPr>
              <a:t> command in Unix/Linux</a:t>
            </a:r>
          </a:p>
        </p:txBody>
      </p:sp>
    </p:spTree>
    <p:extLst>
      <p:ext uri="{BB962C8B-B14F-4D97-AF65-F5344CB8AC3E}">
        <p14:creationId xmlns:p14="http://schemas.microsoft.com/office/powerpoint/2010/main" val="3590899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762000"/>
            <a:ext cx="13114867" cy="6986528"/>
          </a:xfrm>
          <a:prstGeom prst="rect">
            <a:avLst/>
          </a:prstGeom>
        </p:spPr>
        <p:txBody>
          <a:bodyPr wrap="square">
            <a:spAutoFit/>
          </a:bodyPr>
          <a:lstStyle/>
          <a:p>
            <a:pPr algn="just" eaLnBrk="0">
              <a:lnSpc>
                <a:spcPct val="100000"/>
              </a:lnSpc>
              <a:buClrTx/>
              <a:buSzTx/>
              <a:buFontTx/>
              <a:buNone/>
            </a:pPr>
            <a:r>
              <a:rPr lang="en-GB" sz="2800" b="1" dirty="0">
                <a:solidFill>
                  <a:srgbClr val="000000"/>
                </a:solidFill>
                <a:latin typeface="Open Sans"/>
              </a:rPr>
              <a:t>Syntax:</a:t>
            </a:r>
            <a:endParaRPr lang="en-GB" sz="2800" b="1" dirty="0">
              <a:solidFill>
                <a:srgbClr val="000000"/>
              </a:solidFill>
              <a:latin typeface="Consolas" panose="020B0609020204030204" pitchFamily="49" charset="0"/>
            </a:endParaRPr>
          </a:p>
          <a:p>
            <a:pPr algn="just" eaLnBrk="0">
              <a:lnSpc>
                <a:spcPct val="100000"/>
              </a:lnSpc>
              <a:buClrTx/>
              <a:buSzTx/>
              <a:buFontTx/>
              <a:buNone/>
            </a:pPr>
            <a:r>
              <a:rPr lang="en-GB" sz="2800" b="1" dirty="0" err="1">
                <a:solidFill>
                  <a:srgbClr val="000000"/>
                </a:solidFill>
                <a:latin typeface="Consolas" panose="020B0609020204030204" pitchFamily="49" charset="0"/>
              </a:rPr>
              <a:t>grep</a:t>
            </a:r>
            <a:r>
              <a:rPr lang="en-GB" sz="2800" b="1" dirty="0">
                <a:solidFill>
                  <a:srgbClr val="000000"/>
                </a:solidFill>
                <a:latin typeface="Consolas" panose="020B0609020204030204" pitchFamily="49" charset="0"/>
              </a:rPr>
              <a:t> [options] pattern [files]</a:t>
            </a:r>
          </a:p>
          <a:p>
            <a:pPr algn="just" eaLnBrk="0">
              <a:lnSpc>
                <a:spcPct val="100000"/>
              </a:lnSpc>
              <a:buClrTx/>
              <a:buSzTx/>
              <a:buFontTx/>
              <a:buNone/>
            </a:pPr>
            <a:r>
              <a:rPr lang="en-GB" sz="2800" b="1" dirty="0">
                <a:solidFill>
                  <a:srgbClr val="000000"/>
                </a:solidFill>
                <a:latin typeface="Consolas" panose="020B0609020204030204" pitchFamily="49" charset="0"/>
              </a:rPr>
              <a:t>Options Description</a:t>
            </a:r>
            <a:r>
              <a:rPr lang="en-GB" sz="2800" dirty="0">
                <a:solidFill>
                  <a:srgbClr val="000000"/>
                </a:solidFill>
                <a:latin typeface="Consolas" panose="020B0609020204030204" pitchFamily="49" charset="0"/>
              </a:rPr>
              <a:t> </a:t>
            </a:r>
          </a:p>
          <a:p>
            <a:pPr algn="just" eaLnBrk="0">
              <a:lnSpc>
                <a:spcPct val="100000"/>
              </a:lnSpc>
              <a:buClrTx/>
              <a:buSzTx/>
              <a:buFontTx/>
              <a:buNone/>
            </a:pPr>
            <a:r>
              <a:rPr lang="en-GB" sz="2800" b="1" dirty="0">
                <a:solidFill>
                  <a:srgbClr val="000000"/>
                </a:solidFill>
                <a:latin typeface="Consolas" panose="020B0609020204030204" pitchFamily="49" charset="0"/>
              </a:rPr>
              <a:t>-c</a:t>
            </a:r>
            <a:r>
              <a:rPr lang="en-GB" sz="2800" dirty="0">
                <a:solidFill>
                  <a:srgbClr val="000000"/>
                </a:solidFill>
                <a:latin typeface="Consolas" panose="020B0609020204030204" pitchFamily="49" charset="0"/>
              </a:rPr>
              <a:t> : This prints only a count of the lines that match a pattern </a:t>
            </a:r>
          </a:p>
          <a:p>
            <a:pPr algn="just" eaLnBrk="0">
              <a:lnSpc>
                <a:spcPct val="100000"/>
              </a:lnSpc>
              <a:buClrTx/>
              <a:buSzTx/>
              <a:buFontTx/>
              <a:buNone/>
            </a:pPr>
            <a:r>
              <a:rPr lang="en-GB" sz="2800" b="1" dirty="0">
                <a:solidFill>
                  <a:srgbClr val="000000"/>
                </a:solidFill>
                <a:latin typeface="Consolas" panose="020B0609020204030204" pitchFamily="49" charset="0"/>
              </a:rPr>
              <a:t>-h :</a:t>
            </a:r>
            <a:r>
              <a:rPr lang="en-GB" sz="2800" dirty="0">
                <a:solidFill>
                  <a:srgbClr val="000000"/>
                </a:solidFill>
                <a:latin typeface="Consolas" panose="020B0609020204030204" pitchFamily="49" charset="0"/>
              </a:rPr>
              <a:t> Display the matched lines, but do not display the filenames. </a:t>
            </a:r>
          </a:p>
          <a:p>
            <a:pPr algn="just" eaLnBrk="0">
              <a:lnSpc>
                <a:spcPct val="100000"/>
              </a:lnSpc>
              <a:buClrTx/>
              <a:buSzTx/>
              <a:buFontTx/>
              <a:buNone/>
            </a:pPr>
            <a:r>
              <a:rPr lang="en-GB" sz="2800" b="1" dirty="0">
                <a:solidFill>
                  <a:srgbClr val="000000"/>
                </a:solidFill>
                <a:latin typeface="Consolas" panose="020B0609020204030204" pitchFamily="49" charset="0"/>
              </a:rPr>
              <a:t>-</a:t>
            </a:r>
            <a:r>
              <a:rPr lang="en-GB" sz="2800" b="1" dirty="0" err="1">
                <a:solidFill>
                  <a:srgbClr val="000000"/>
                </a:solidFill>
                <a:latin typeface="Consolas" panose="020B0609020204030204" pitchFamily="49" charset="0"/>
              </a:rPr>
              <a:t>i</a:t>
            </a:r>
            <a:r>
              <a:rPr lang="en-GB" sz="2800" b="1" dirty="0">
                <a:solidFill>
                  <a:srgbClr val="000000"/>
                </a:solidFill>
                <a:latin typeface="Consolas" panose="020B0609020204030204" pitchFamily="49" charset="0"/>
              </a:rPr>
              <a:t> :</a:t>
            </a:r>
            <a:r>
              <a:rPr lang="en-GB" sz="2800" dirty="0">
                <a:solidFill>
                  <a:srgbClr val="000000"/>
                </a:solidFill>
                <a:latin typeface="Consolas" panose="020B0609020204030204" pitchFamily="49" charset="0"/>
              </a:rPr>
              <a:t> Ignores, case for matching </a:t>
            </a:r>
          </a:p>
          <a:p>
            <a:pPr algn="just" eaLnBrk="0">
              <a:lnSpc>
                <a:spcPct val="100000"/>
              </a:lnSpc>
              <a:buClrTx/>
              <a:buSzTx/>
              <a:buFontTx/>
              <a:buNone/>
            </a:pPr>
            <a:r>
              <a:rPr lang="en-GB" sz="2800" b="1" dirty="0">
                <a:solidFill>
                  <a:srgbClr val="000000"/>
                </a:solidFill>
                <a:latin typeface="Consolas" panose="020B0609020204030204" pitchFamily="49" charset="0"/>
              </a:rPr>
              <a:t>-l :</a:t>
            </a:r>
            <a:r>
              <a:rPr lang="en-GB" sz="2800" dirty="0">
                <a:solidFill>
                  <a:srgbClr val="000000"/>
                </a:solidFill>
                <a:latin typeface="Consolas" panose="020B0609020204030204" pitchFamily="49" charset="0"/>
              </a:rPr>
              <a:t> Displays list of a filenames only. </a:t>
            </a:r>
          </a:p>
          <a:p>
            <a:pPr algn="just" eaLnBrk="0">
              <a:lnSpc>
                <a:spcPct val="100000"/>
              </a:lnSpc>
              <a:buClrTx/>
              <a:buSzTx/>
              <a:buFontTx/>
              <a:buNone/>
            </a:pPr>
            <a:r>
              <a:rPr lang="en-GB" sz="2800" b="1" dirty="0">
                <a:solidFill>
                  <a:srgbClr val="000000"/>
                </a:solidFill>
                <a:latin typeface="Consolas" panose="020B0609020204030204" pitchFamily="49" charset="0"/>
              </a:rPr>
              <a:t>-n :</a:t>
            </a:r>
            <a:r>
              <a:rPr lang="en-GB" sz="2800" dirty="0">
                <a:solidFill>
                  <a:srgbClr val="000000"/>
                </a:solidFill>
                <a:latin typeface="Consolas" panose="020B0609020204030204" pitchFamily="49" charset="0"/>
              </a:rPr>
              <a:t> Display the matched lines and their line numbers. </a:t>
            </a:r>
          </a:p>
          <a:p>
            <a:pPr algn="just" eaLnBrk="0">
              <a:lnSpc>
                <a:spcPct val="100000"/>
              </a:lnSpc>
              <a:buClrTx/>
              <a:buSzTx/>
              <a:buFontTx/>
              <a:buNone/>
            </a:pPr>
            <a:r>
              <a:rPr lang="en-GB" sz="2800" b="1" dirty="0">
                <a:solidFill>
                  <a:srgbClr val="000000"/>
                </a:solidFill>
                <a:latin typeface="Consolas" panose="020B0609020204030204" pitchFamily="49" charset="0"/>
              </a:rPr>
              <a:t>-v :</a:t>
            </a:r>
            <a:r>
              <a:rPr lang="en-GB" sz="2800" dirty="0">
                <a:solidFill>
                  <a:srgbClr val="000000"/>
                </a:solidFill>
                <a:latin typeface="Consolas" panose="020B0609020204030204" pitchFamily="49" charset="0"/>
              </a:rPr>
              <a:t> This prints out all the lines that do not matches the pattern </a:t>
            </a:r>
          </a:p>
          <a:p>
            <a:pPr algn="just" eaLnBrk="0">
              <a:lnSpc>
                <a:spcPct val="100000"/>
              </a:lnSpc>
              <a:buClrTx/>
              <a:buSzTx/>
              <a:buFontTx/>
              <a:buNone/>
            </a:pPr>
            <a:r>
              <a:rPr lang="en-GB" sz="2800" b="1" dirty="0">
                <a:solidFill>
                  <a:srgbClr val="000000"/>
                </a:solidFill>
                <a:latin typeface="Consolas" panose="020B0609020204030204" pitchFamily="49" charset="0"/>
              </a:rPr>
              <a:t>-e </a:t>
            </a:r>
            <a:r>
              <a:rPr lang="en-GB" sz="2800" b="1" dirty="0" err="1">
                <a:solidFill>
                  <a:srgbClr val="000000"/>
                </a:solidFill>
                <a:latin typeface="Consolas" panose="020B0609020204030204" pitchFamily="49" charset="0"/>
              </a:rPr>
              <a:t>exp</a:t>
            </a:r>
            <a:r>
              <a:rPr lang="en-GB" sz="2800" b="1" dirty="0">
                <a:solidFill>
                  <a:srgbClr val="000000"/>
                </a:solidFill>
                <a:latin typeface="Consolas" panose="020B0609020204030204" pitchFamily="49" charset="0"/>
              </a:rPr>
              <a:t> :</a:t>
            </a:r>
            <a:r>
              <a:rPr lang="en-GB" sz="2800" dirty="0">
                <a:solidFill>
                  <a:srgbClr val="000000"/>
                </a:solidFill>
                <a:latin typeface="Consolas" panose="020B0609020204030204" pitchFamily="49" charset="0"/>
              </a:rPr>
              <a:t> Specifies expression with this option. Can use multiple times. </a:t>
            </a:r>
          </a:p>
          <a:p>
            <a:pPr algn="just" eaLnBrk="0">
              <a:lnSpc>
                <a:spcPct val="100000"/>
              </a:lnSpc>
              <a:buClrTx/>
              <a:buSzTx/>
              <a:buFontTx/>
              <a:buNone/>
            </a:pPr>
            <a:r>
              <a:rPr lang="en-GB" sz="2800" b="1" dirty="0">
                <a:solidFill>
                  <a:srgbClr val="000000"/>
                </a:solidFill>
                <a:latin typeface="Consolas" panose="020B0609020204030204" pitchFamily="49" charset="0"/>
              </a:rPr>
              <a:t>-f file :</a:t>
            </a:r>
            <a:r>
              <a:rPr lang="en-GB" sz="2800" dirty="0">
                <a:solidFill>
                  <a:srgbClr val="000000"/>
                </a:solidFill>
                <a:latin typeface="Consolas" panose="020B0609020204030204" pitchFamily="49" charset="0"/>
              </a:rPr>
              <a:t> Takes patterns from file, one per line. </a:t>
            </a:r>
          </a:p>
          <a:p>
            <a:pPr algn="just" eaLnBrk="0">
              <a:lnSpc>
                <a:spcPct val="100000"/>
              </a:lnSpc>
              <a:buClrTx/>
              <a:buSzTx/>
              <a:buFontTx/>
              <a:buNone/>
            </a:pPr>
            <a:r>
              <a:rPr lang="en-GB" sz="2800" b="1" dirty="0">
                <a:solidFill>
                  <a:srgbClr val="000000"/>
                </a:solidFill>
                <a:latin typeface="Consolas" panose="020B0609020204030204" pitchFamily="49" charset="0"/>
              </a:rPr>
              <a:t>-E :</a:t>
            </a:r>
            <a:r>
              <a:rPr lang="en-GB" sz="2800" dirty="0">
                <a:solidFill>
                  <a:srgbClr val="000000"/>
                </a:solidFill>
                <a:latin typeface="Consolas" panose="020B0609020204030204" pitchFamily="49" charset="0"/>
              </a:rPr>
              <a:t> Treats pattern as an extended regular expression (ERE) </a:t>
            </a:r>
          </a:p>
          <a:p>
            <a:pPr algn="just" eaLnBrk="0">
              <a:lnSpc>
                <a:spcPct val="100000"/>
              </a:lnSpc>
              <a:buClrTx/>
              <a:buSzTx/>
              <a:buFontTx/>
              <a:buNone/>
            </a:pPr>
            <a:r>
              <a:rPr lang="en-GB" sz="2800" b="1" dirty="0">
                <a:solidFill>
                  <a:srgbClr val="000000"/>
                </a:solidFill>
                <a:latin typeface="Consolas" panose="020B0609020204030204" pitchFamily="49" charset="0"/>
              </a:rPr>
              <a:t>-w :</a:t>
            </a:r>
            <a:r>
              <a:rPr lang="en-GB" sz="2800" dirty="0">
                <a:solidFill>
                  <a:srgbClr val="000000"/>
                </a:solidFill>
                <a:latin typeface="Consolas" panose="020B0609020204030204" pitchFamily="49" charset="0"/>
              </a:rPr>
              <a:t> Match whole word </a:t>
            </a:r>
          </a:p>
          <a:p>
            <a:pPr algn="just" eaLnBrk="0">
              <a:lnSpc>
                <a:spcPct val="100000"/>
              </a:lnSpc>
              <a:buClrTx/>
              <a:buSzTx/>
              <a:buFontTx/>
              <a:buNone/>
            </a:pPr>
            <a:r>
              <a:rPr lang="en-GB" sz="2800" b="1" dirty="0">
                <a:solidFill>
                  <a:srgbClr val="000000"/>
                </a:solidFill>
                <a:latin typeface="Consolas" panose="020B0609020204030204" pitchFamily="49" charset="0"/>
              </a:rPr>
              <a:t>-o :</a:t>
            </a:r>
            <a:r>
              <a:rPr lang="en-GB" sz="2800" dirty="0">
                <a:solidFill>
                  <a:srgbClr val="000000"/>
                </a:solidFill>
                <a:latin typeface="Consolas" panose="020B0609020204030204" pitchFamily="49" charset="0"/>
              </a:rPr>
              <a:t> Print only the matched parts of a matching line, with each such part on a separate output line.</a:t>
            </a:r>
            <a:endParaRPr lang="en-GB" sz="2800" dirty="0"/>
          </a:p>
        </p:txBody>
      </p:sp>
    </p:spTree>
    <p:extLst>
      <p:ext uri="{BB962C8B-B14F-4D97-AF65-F5344CB8AC3E}">
        <p14:creationId xmlns:p14="http://schemas.microsoft.com/office/powerpoint/2010/main" val="2321518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600200" y="1447800"/>
            <a:ext cx="10896600" cy="4495800"/>
          </a:xfrm>
        </p:spPr>
        <p:txBody>
          <a:bodyPr/>
          <a:lstStyle/>
          <a:p>
            <a:pPr algn="l"/>
            <a:r>
              <a:rPr lang="en-US" sz="2900" dirty="0"/>
              <a:t>Consider the below file as an input.</a:t>
            </a:r>
            <a:br>
              <a:rPr lang="en-US" sz="2900" dirty="0"/>
            </a:br>
            <a:br>
              <a:rPr lang="en-US" sz="2900" dirty="0"/>
            </a:br>
            <a:r>
              <a:rPr lang="en-US" sz="2900" b="1" dirty="0"/>
              <a:t>$cat &gt; geekfile.txt </a:t>
            </a:r>
            <a:br>
              <a:rPr lang="en-US" sz="2900" b="1" dirty="0"/>
            </a:br>
            <a:r>
              <a:rPr lang="en-US" sz="2900" dirty="0"/>
              <a:t>unix is great </a:t>
            </a:r>
            <a:r>
              <a:rPr lang="en-US" sz="2900" dirty="0" err="1"/>
              <a:t>os</a:t>
            </a:r>
            <a:r>
              <a:rPr lang="en-US" sz="2900" dirty="0"/>
              <a:t>. unix is </a:t>
            </a:r>
            <a:r>
              <a:rPr lang="en-US" sz="2900" dirty="0" err="1"/>
              <a:t>opensource</a:t>
            </a:r>
            <a:r>
              <a:rPr lang="en-US" sz="2900" dirty="0"/>
              <a:t>. unix is free </a:t>
            </a:r>
            <a:r>
              <a:rPr lang="en-US" sz="2900" dirty="0" err="1"/>
              <a:t>os</a:t>
            </a:r>
            <a:r>
              <a:rPr lang="en-US" sz="2900" dirty="0"/>
              <a:t>. </a:t>
            </a:r>
            <a:br>
              <a:rPr lang="en-US" sz="2900" dirty="0"/>
            </a:br>
            <a:r>
              <a:rPr lang="en-US" sz="2900" dirty="0"/>
              <a:t>learn operating system. </a:t>
            </a:r>
            <a:br>
              <a:rPr lang="en-US" sz="2900" dirty="0"/>
            </a:br>
            <a:r>
              <a:rPr lang="en-US" sz="2900" dirty="0"/>
              <a:t>Unix linux which one you choose. </a:t>
            </a:r>
            <a:br>
              <a:rPr lang="en-US" sz="2900" dirty="0"/>
            </a:br>
            <a:r>
              <a:rPr lang="en-US" sz="2900" dirty="0" err="1"/>
              <a:t>uNix</a:t>
            </a:r>
            <a:r>
              <a:rPr lang="en-US" sz="2900" dirty="0"/>
              <a:t> is easy to </a:t>
            </a:r>
            <a:r>
              <a:rPr lang="en-US" sz="2900" dirty="0" err="1"/>
              <a:t>learn.unix</a:t>
            </a:r>
            <a:r>
              <a:rPr lang="en-US" sz="2900" dirty="0"/>
              <a:t> is a multiuser </a:t>
            </a:r>
            <a:r>
              <a:rPr lang="en-US" sz="2900" dirty="0" err="1"/>
              <a:t>os.Learn</a:t>
            </a:r>
            <a:r>
              <a:rPr lang="en-US" sz="2900" dirty="0"/>
              <a:t> unix .</a:t>
            </a:r>
            <a:br>
              <a:rPr lang="en-US" sz="2900" dirty="0"/>
            </a:br>
            <a:r>
              <a:rPr lang="en-US" sz="2900" dirty="0"/>
              <a:t>unix is a powerful OS.</a:t>
            </a:r>
          </a:p>
        </p:txBody>
      </p:sp>
    </p:spTree>
    <p:extLst>
      <p:ext uri="{BB962C8B-B14F-4D97-AF65-F5344CB8AC3E}">
        <p14:creationId xmlns:p14="http://schemas.microsoft.com/office/powerpoint/2010/main" val="2227507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type="body" sz="quarter" idx="17"/>
          </p:nvPr>
        </p:nvSpPr>
        <p:spPr>
          <a:xfrm>
            <a:off x="990600" y="1371600"/>
            <a:ext cx="12961441" cy="5184576"/>
          </a:xfrm>
        </p:spPr>
        <p:txBody>
          <a:bodyPr/>
          <a:lstStyle/>
          <a:p>
            <a:r>
              <a:rPr lang="en-US" sz="3048" b="1" dirty="0"/>
              <a:t>Case insensitive search : </a:t>
            </a:r>
            <a:r>
              <a:rPr lang="en-US" sz="3048" dirty="0"/>
              <a:t>The -</a:t>
            </a:r>
            <a:r>
              <a:rPr lang="en-US" sz="3048" dirty="0" err="1"/>
              <a:t>i</a:t>
            </a:r>
            <a:r>
              <a:rPr lang="en-US" sz="3048" dirty="0"/>
              <a:t> option enables to search for a string case insensitively in the give file. It matches the words like “UNIX”, “Unix”, “unix”.</a:t>
            </a:r>
          </a:p>
          <a:p>
            <a:endParaRPr lang="en-US" sz="3048" dirty="0"/>
          </a:p>
          <a:p>
            <a:r>
              <a:rPr lang="en-US" sz="3048" b="1" dirty="0"/>
              <a:t>$grep -i “EAR" </a:t>
            </a:r>
            <a:r>
              <a:rPr lang="en-US" sz="3048" b="1" dirty="0" err="1"/>
              <a:t>geekfile.txt</a:t>
            </a:r>
            <a:r>
              <a:rPr lang="en-US" sz="3048" dirty="0"/>
              <a:t> </a:t>
            </a:r>
            <a:endParaRPr lang="en-IN" sz="3048" dirty="0"/>
          </a:p>
          <a:p>
            <a:pPr marL="0" indent="0">
              <a:buNone/>
            </a:pPr>
            <a:r>
              <a:rPr lang="en-US" sz="3048" b="1" dirty="0"/>
              <a:t>Output:</a:t>
            </a:r>
            <a:endParaRPr lang="en-US" sz="3048" dirty="0"/>
          </a:p>
          <a:p>
            <a:pPr>
              <a:spcAft>
                <a:spcPct val="0"/>
              </a:spcAft>
              <a:buFont typeface="Times New Roman" pitchFamily="18" charset="0"/>
              <a:buNone/>
            </a:pPr>
            <a:r>
              <a:rPr lang="en-US" sz="3048" dirty="0"/>
              <a:t>	unix is great </a:t>
            </a:r>
            <a:r>
              <a:rPr lang="en-US" sz="3048" dirty="0" err="1"/>
              <a:t>os</a:t>
            </a:r>
            <a:r>
              <a:rPr lang="en-US" sz="3048" dirty="0"/>
              <a:t>. unix is </a:t>
            </a:r>
            <a:r>
              <a:rPr lang="en-US" sz="3048" dirty="0" err="1"/>
              <a:t>opensource</a:t>
            </a:r>
            <a:r>
              <a:rPr lang="en-US" sz="3048" dirty="0"/>
              <a:t>. Ear unix is free </a:t>
            </a:r>
            <a:r>
              <a:rPr lang="en-US" sz="3048" dirty="0" err="1"/>
              <a:t>os</a:t>
            </a:r>
            <a:r>
              <a:rPr lang="en-US" sz="3048" dirty="0"/>
              <a:t>. Unix linux which one you choose. </a:t>
            </a:r>
          </a:p>
          <a:p>
            <a:pPr>
              <a:spcAft>
                <a:spcPct val="0"/>
              </a:spcAft>
              <a:buFont typeface="Times New Roman" pitchFamily="18" charset="0"/>
              <a:buNone/>
            </a:pPr>
            <a:r>
              <a:rPr lang="en-US" sz="3048" dirty="0"/>
              <a:t>	</a:t>
            </a:r>
            <a:r>
              <a:rPr lang="en-US" sz="3048" dirty="0" err="1"/>
              <a:t>uNix</a:t>
            </a:r>
            <a:r>
              <a:rPr lang="en-US" sz="3048" dirty="0"/>
              <a:t> is easy to </a:t>
            </a:r>
            <a:r>
              <a:rPr lang="en-US" sz="3048" dirty="0" err="1"/>
              <a:t>learn.unix</a:t>
            </a:r>
            <a:r>
              <a:rPr lang="en-US" sz="3048" dirty="0"/>
              <a:t> is a multiuser </a:t>
            </a:r>
            <a:r>
              <a:rPr lang="en-US" sz="3048" dirty="0" err="1"/>
              <a:t>os.Learn</a:t>
            </a:r>
            <a:r>
              <a:rPr lang="en-US" sz="3048" dirty="0"/>
              <a:t> unix .unix is a powerful OS.</a:t>
            </a:r>
          </a:p>
        </p:txBody>
      </p:sp>
    </p:spTree>
    <p:extLst>
      <p:ext uri="{BB962C8B-B14F-4D97-AF65-F5344CB8AC3E}">
        <p14:creationId xmlns:p14="http://schemas.microsoft.com/office/powerpoint/2010/main" val="598585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p:cNvSpPr>
          <p:nvPr>
            <p:ph type="body" sz="quarter" idx="17"/>
          </p:nvPr>
        </p:nvSpPr>
        <p:spPr>
          <a:xfrm>
            <a:off x="838200" y="1905000"/>
            <a:ext cx="12961441" cy="5184576"/>
          </a:xfrm>
        </p:spPr>
        <p:txBody>
          <a:bodyPr/>
          <a:lstStyle/>
          <a:p>
            <a:pPr marL="0" indent="0">
              <a:buNone/>
            </a:pPr>
            <a:r>
              <a:rPr lang="en-US" sz="3048" b="1" dirty="0"/>
              <a:t>Displaying the count of number of matches :</a:t>
            </a:r>
            <a:r>
              <a:rPr lang="en-US" sz="3048" dirty="0"/>
              <a:t> </a:t>
            </a:r>
          </a:p>
          <a:p>
            <a:pPr>
              <a:buFont typeface="Times New Roman" pitchFamily="18" charset="0"/>
              <a:buNone/>
            </a:pPr>
            <a:r>
              <a:rPr lang="en-US" sz="3048" dirty="0"/>
              <a:t>	We can find the number of lines that matches the given string/pattern</a:t>
            </a:r>
          </a:p>
          <a:p>
            <a:pPr>
              <a:buFont typeface="Times New Roman" pitchFamily="18" charset="0"/>
              <a:buNone/>
            </a:pPr>
            <a:endParaRPr lang="en-US" sz="3048" b="1" dirty="0"/>
          </a:p>
          <a:p>
            <a:pPr>
              <a:buFont typeface="Times New Roman" pitchFamily="18" charset="0"/>
              <a:buNone/>
            </a:pPr>
            <a:r>
              <a:rPr lang="en-US" b="1" dirty="0"/>
              <a:t>$</a:t>
            </a:r>
            <a:r>
              <a:rPr lang="en-US" b="1" dirty="0" err="1"/>
              <a:t>grep</a:t>
            </a:r>
            <a:r>
              <a:rPr lang="en-US" b="1" dirty="0"/>
              <a:t> -c "unix" geekfile.txt </a:t>
            </a:r>
          </a:p>
          <a:p>
            <a:endParaRPr lang="en-US" b="1" dirty="0"/>
          </a:p>
          <a:p>
            <a:pPr marL="0" indent="0">
              <a:buNone/>
            </a:pPr>
            <a:r>
              <a:rPr lang="en-US" b="1" dirty="0"/>
              <a:t>Output:</a:t>
            </a:r>
            <a:endParaRPr lang="en-US" dirty="0"/>
          </a:p>
          <a:p>
            <a:pPr marL="0" indent="0">
              <a:buNone/>
            </a:pPr>
            <a:r>
              <a:rPr lang="en-US" dirty="0"/>
              <a:t>2</a:t>
            </a:r>
          </a:p>
        </p:txBody>
      </p:sp>
    </p:spTree>
    <p:extLst>
      <p:ext uri="{BB962C8B-B14F-4D97-AF65-F5344CB8AC3E}">
        <p14:creationId xmlns:p14="http://schemas.microsoft.com/office/powerpoint/2010/main" val="2453177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type="body" sz="quarter" idx="17"/>
          </p:nvPr>
        </p:nvSpPr>
        <p:spPr>
          <a:xfrm>
            <a:off x="990600" y="1981200"/>
            <a:ext cx="12961441" cy="5184576"/>
          </a:xfrm>
        </p:spPr>
        <p:txBody>
          <a:bodyPr/>
          <a:lstStyle/>
          <a:p>
            <a:pPr marL="0" indent="0">
              <a:buNone/>
            </a:pPr>
            <a:r>
              <a:rPr lang="en-US" sz="3048" b="1" dirty="0"/>
              <a:t>Display the file names that matches the pattern : </a:t>
            </a:r>
            <a:r>
              <a:rPr lang="en-US" sz="3048" dirty="0"/>
              <a:t>We can just display the files that contains the given string/pattern.</a:t>
            </a:r>
          </a:p>
          <a:p>
            <a:pPr marL="0" indent="0">
              <a:buNone/>
            </a:pPr>
            <a:r>
              <a:rPr lang="en-US" sz="3048" b="1" dirty="0"/>
              <a:t>$</a:t>
            </a:r>
            <a:r>
              <a:rPr lang="en-US" sz="3048" b="1" dirty="0" err="1"/>
              <a:t>grep</a:t>
            </a:r>
            <a:r>
              <a:rPr lang="en-US" sz="3048" b="1" dirty="0"/>
              <a:t> -l "unix" * </a:t>
            </a:r>
          </a:p>
          <a:p>
            <a:pPr marL="0" indent="0">
              <a:buNone/>
            </a:pPr>
            <a:r>
              <a:rPr lang="en-US" sz="3048" b="1" dirty="0"/>
              <a:t>or </a:t>
            </a:r>
          </a:p>
          <a:p>
            <a:pPr marL="0" indent="0">
              <a:buNone/>
            </a:pPr>
            <a:r>
              <a:rPr lang="en-US" sz="3048" b="1" dirty="0"/>
              <a:t>$</a:t>
            </a:r>
            <a:r>
              <a:rPr lang="en-US" sz="3048" b="1" dirty="0" err="1"/>
              <a:t>grep</a:t>
            </a:r>
            <a:r>
              <a:rPr lang="en-US" sz="3048" b="1" dirty="0"/>
              <a:t> -l "unix" f1.txt f2.txt f3.xt f4.txt geekfile.txt</a:t>
            </a:r>
            <a:endParaRPr lang="en-US" sz="3048" dirty="0"/>
          </a:p>
        </p:txBody>
      </p:sp>
    </p:spTree>
    <p:extLst>
      <p:ext uri="{BB962C8B-B14F-4D97-AF65-F5344CB8AC3E}">
        <p14:creationId xmlns:p14="http://schemas.microsoft.com/office/powerpoint/2010/main" val="1616015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type="body" sz="quarter" idx="17"/>
          </p:nvPr>
        </p:nvSpPr>
        <p:spPr>
          <a:xfrm>
            <a:off x="990600" y="1600200"/>
            <a:ext cx="12961441" cy="5184576"/>
          </a:xfrm>
        </p:spPr>
        <p:txBody>
          <a:bodyPr/>
          <a:lstStyle/>
          <a:p>
            <a:pPr marL="0" indent="0">
              <a:buNone/>
            </a:pPr>
            <a:r>
              <a:rPr lang="en-US" b="1" dirty="0"/>
              <a:t>Checking for the whole words in a file : </a:t>
            </a:r>
            <a:r>
              <a:rPr lang="en-US" dirty="0"/>
              <a:t>By default, </a:t>
            </a:r>
            <a:r>
              <a:rPr lang="en-US" dirty="0" err="1"/>
              <a:t>grep</a:t>
            </a:r>
            <a:r>
              <a:rPr lang="en-US" dirty="0"/>
              <a:t> matches the given string/pattern even if it found as a substring in a file. The -w option to </a:t>
            </a:r>
            <a:r>
              <a:rPr lang="en-US" dirty="0" err="1"/>
              <a:t>grep</a:t>
            </a:r>
            <a:r>
              <a:rPr lang="en-US" dirty="0"/>
              <a:t> makes it match only the whole words.</a:t>
            </a:r>
          </a:p>
          <a:p>
            <a:pPr marL="0" indent="0">
              <a:buNone/>
            </a:pPr>
            <a:r>
              <a:rPr lang="en-US" b="1" dirty="0"/>
              <a:t>$ </a:t>
            </a:r>
            <a:r>
              <a:rPr lang="en-US" b="1" dirty="0" err="1"/>
              <a:t>grep</a:t>
            </a:r>
            <a:r>
              <a:rPr lang="en-US" b="1" dirty="0"/>
              <a:t> -w "unix" geekfile.txt </a:t>
            </a:r>
          </a:p>
          <a:p>
            <a:pPr marL="0" indent="0">
              <a:buNone/>
            </a:pPr>
            <a:r>
              <a:rPr lang="en-US" b="1" dirty="0"/>
              <a:t>Output:</a:t>
            </a:r>
            <a:endParaRPr lang="en-US" dirty="0"/>
          </a:p>
          <a:p>
            <a:pPr marL="0" indent="0">
              <a:buNone/>
            </a:pPr>
            <a:r>
              <a:rPr lang="en-US" dirty="0"/>
              <a:t>unix is great </a:t>
            </a:r>
            <a:r>
              <a:rPr lang="en-US" dirty="0" err="1"/>
              <a:t>os</a:t>
            </a:r>
            <a:r>
              <a:rPr lang="en-US" dirty="0"/>
              <a:t>. unix is </a:t>
            </a:r>
            <a:r>
              <a:rPr lang="en-US" dirty="0" err="1"/>
              <a:t>opensource</a:t>
            </a:r>
            <a:r>
              <a:rPr lang="en-US" dirty="0"/>
              <a:t>. unix is free </a:t>
            </a:r>
            <a:r>
              <a:rPr lang="en-US" dirty="0" err="1"/>
              <a:t>os</a:t>
            </a:r>
            <a:r>
              <a:rPr lang="en-US" dirty="0"/>
              <a:t>. </a:t>
            </a:r>
            <a:r>
              <a:rPr lang="en-US" dirty="0" err="1"/>
              <a:t>uNix</a:t>
            </a:r>
            <a:r>
              <a:rPr lang="en-US" dirty="0"/>
              <a:t> is easy to </a:t>
            </a:r>
            <a:r>
              <a:rPr lang="en-US" dirty="0" err="1"/>
              <a:t>learn.unix</a:t>
            </a:r>
            <a:r>
              <a:rPr lang="en-US" dirty="0"/>
              <a:t> is a multiuser </a:t>
            </a:r>
            <a:r>
              <a:rPr lang="en-US" dirty="0" err="1"/>
              <a:t>os.Learn</a:t>
            </a:r>
            <a:r>
              <a:rPr lang="en-US" dirty="0"/>
              <a:t> unix .unix is a powerful.</a:t>
            </a:r>
          </a:p>
        </p:txBody>
      </p:sp>
    </p:spTree>
    <p:extLst>
      <p:ext uri="{BB962C8B-B14F-4D97-AF65-F5344CB8AC3E}">
        <p14:creationId xmlns:p14="http://schemas.microsoft.com/office/powerpoint/2010/main" val="226155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5" name="Picture 3" descr="C:\Users\VINAY\OneDrive - Reva University\notes\linux\shell-scripting-in-linux-3-638.jpg"/>
          <p:cNvPicPr>
            <a:picLocks noChangeAspect="1" noChangeArrowheads="1"/>
          </p:cNvPicPr>
          <p:nvPr/>
        </p:nvPicPr>
        <p:blipFill>
          <a:blip r:embed="rId2">
            <a:extLst>
              <a:ext uri="{28A0092B-C50C-407E-A947-70E740481C1C}">
                <a14:useLocalDpi xmlns:a14="http://schemas.microsoft.com/office/drawing/2010/main" val="0"/>
              </a:ext>
            </a:extLst>
          </a:blip>
          <a:srcRect b="9979"/>
          <a:stretch>
            <a:fillRect/>
          </a:stretch>
        </p:blipFill>
        <p:spPr bwMode="auto">
          <a:xfrm>
            <a:off x="1676400" y="304800"/>
            <a:ext cx="12268200"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803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type="body" sz="quarter" idx="17"/>
          </p:nvPr>
        </p:nvSpPr>
        <p:spPr>
          <a:xfrm>
            <a:off x="838200" y="1828800"/>
            <a:ext cx="12961441" cy="5184576"/>
          </a:xfrm>
        </p:spPr>
        <p:txBody>
          <a:bodyPr/>
          <a:lstStyle/>
          <a:p>
            <a:pPr marL="0" indent="0">
              <a:buNone/>
            </a:pPr>
            <a:r>
              <a:rPr lang="en-US" b="1" dirty="0"/>
              <a:t>Displaying only the matched pattern : </a:t>
            </a:r>
            <a:r>
              <a:rPr lang="en-US" dirty="0"/>
              <a:t>By default, </a:t>
            </a:r>
            <a:r>
              <a:rPr lang="en-US" dirty="0" err="1"/>
              <a:t>grep</a:t>
            </a:r>
            <a:r>
              <a:rPr lang="en-US" dirty="0"/>
              <a:t> displays the entire line which has the matched string. We can make the </a:t>
            </a:r>
            <a:r>
              <a:rPr lang="en-US" dirty="0" err="1"/>
              <a:t>grep</a:t>
            </a:r>
            <a:r>
              <a:rPr lang="en-US" dirty="0"/>
              <a:t> to display only the matched string by using the -o option.</a:t>
            </a:r>
          </a:p>
          <a:p>
            <a:pPr marL="0" indent="0">
              <a:buNone/>
            </a:pPr>
            <a:r>
              <a:rPr lang="en-US" b="1" dirty="0"/>
              <a:t>$ </a:t>
            </a:r>
            <a:r>
              <a:rPr lang="en-US" b="1" dirty="0" err="1"/>
              <a:t>grep</a:t>
            </a:r>
            <a:r>
              <a:rPr lang="en-US" b="1" dirty="0"/>
              <a:t> -o "unix" geekfile.txt </a:t>
            </a:r>
          </a:p>
          <a:p>
            <a:pPr marL="0" indent="0">
              <a:buNone/>
            </a:pPr>
            <a:r>
              <a:rPr lang="en-US" b="1" dirty="0"/>
              <a:t>Output:</a:t>
            </a:r>
            <a:endParaRPr lang="en-US" dirty="0"/>
          </a:p>
          <a:p>
            <a:pPr marL="0" indent="0">
              <a:lnSpc>
                <a:spcPct val="100000"/>
              </a:lnSpc>
              <a:spcAft>
                <a:spcPct val="0"/>
              </a:spcAft>
              <a:buNone/>
            </a:pPr>
            <a:r>
              <a:rPr lang="en-US" sz="2177" dirty="0"/>
              <a:t>unix </a:t>
            </a:r>
          </a:p>
          <a:p>
            <a:pPr marL="0" indent="0">
              <a:lnSpc>
                <a:spcPct val="100000"/>
              </a:lnSpc>
              <a:spcAft>
                <a:spcPct val="0"/>
              </a:spcAft>
              <a:buNone/>
            </a:pPr>
            <a:r>
              <a:rPr lang="en-US" sz="2177" dirty="0"/>
              <a:t>unix </a:t>
            </a:r>
          </a:p>
          <a:p>
            <a:pPr marL="0" indent="0">
              <a:lnSpc>
                <a:spcPct val="100000"/>
              </a:lnSpc>
              <a:spcAft>
                <a:spcPct val="0"/>
              </a:spcAft>
              <a:buNone/>
            </a:pPr>
            <a:r>
              <a:rPr lang="en-US" sz="2177" dirty="0"/>
              <a:t>unix </a:t>
            </a:r>
          </a:p>
          <a:p>
            <a:pPr marL="0" indent="0">
              <a:lnSpc>
                <a:spcPct val="100000"/>
              </a:lnSpc>
              <a:spcAft>
                <a:spcPct val="0"/>
              </a:spcAft>
              <a:buNone/>
            </a:pPr>
            <a:r>
              <a:rPr lang="en-US" sz="2177" dirty="0"/>
              <a:t>unix </a:t>
            </a:r>
          </a:p>
          <a:p>
            <a:pPr marL="0" indent="0">
              <a:lnSpc>
                <a:spcPct val="100000"/>
              </a:lnSpc>
              <a:spcAft>
                <a:spcPct val="0"/>
              </a:spcAft>
              <a:buNone/>
            </a:pPr>
            <a:r>
              <a:rPr lang="en-US" sz="2177" dirty="0"/>
              <a:t>unix </a:t>
            </a:r>
          </a:p>
          <a:p>
            <a:pPr marL="0" indent="0">
              <a:lnSpc>
                <a:spcPct val="100000"/>
              </a:lnSpc>
              <a:spcAft>
                <a:spcPct val="0"/>
              </a:spcAft>
              <a:buNone/>
            </a:pPr>
            <a:r>
              <a:rPr lang="en-US" sz="2177" dirty="0"/>
              <a:t>unix </a:t>
            </a:r>
            <a:br>
              <a:rPr lang="en-US" dirty="0"/>
            </a:br>
            <a:endParaRPr lang="en-US" dirty="0"/>
          </a:p>
        </p:txBody>
      </p:sp>
    </p:spTree>
    <p:extLst>
      <p:ext uri="{BB962C8B-B14F-4D97-AF65-F5344CB8AC3E}">
        <p14:creationId xmlns:p14="http://schemas.microsoft.com/office/powerpoint/2010/main" val="1271644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0178" name="Content Placeholder 2"/>
          <p:cNvSpPr>
            <a:spLocks noGrp="1"/>
          </p:cNvSpPr>
          <p:nvPr>
            <p:ph type="body" sz="quarter" idx="17"/>
          </p:nvPr>
        </p:nvSpPr>
        <p:spPr/>
        <p:txBody>
          <a:bodyPr/>
          <a:lstStyle/>
          <a:p>
            <a:pPr marL="0" indent="0">
              <a:buNone/>
            </a:pPr>
            <a:r>
              <a:rPr lang="en-US" b="1" dirty="0"/>
              <a:t>Show line number while displaying the output using </a:t>
            </a:r>
            <a:r>
              <a:rPr lang="en-US" b="1" dirty="0" err="1"/>
              <a:t>grep</a:t>
            </a:r>
            <a:r>
              <a:rPr lang="en-US" b="1" dirty="0"/>
              <a:t> -n : </a:t>
            </a:r>
            <a:r>
              <a:rPr lang="en-US" dirty="0"/>
              <a:t>To show the line number of file with the line matched.</a:t>
            </a:r>
          </a:p>
          <a:p>
            <a:pPr marL="0" indent="0">
              <a:buNone/>
            </a:pPr>
            <a:r>
              <a:rPr lang="en-US" b="1" dirty="0"/>
              <a:t>$ </a:t>
            </a:r>
            <a:r>
              <a:rPr lang="en-US" b="1" dirty="0" err="1"/>
              <a:t>grep</a:t>
            </a:r>
            <a:r>
              <a:rPr lang="en-US" b="1" dirty="0"/>
              <a:t> -n "unix" geekfile.txt </a:t>
            </a:r>
          </a:p>
          <a:p>
            <a:pPr marL="0" indent="0">
              <a:buNone/>
            </a:pPr>
            <a:r>
              <a:rPr lang="en-US" b="1" dirty="0"/>
              <a:t>Output:</a:t>
            </a:r>
            <a:endParaRPr lang="en-US" dirty="0"/>
          </a:p>
          <a:p>
            <a:pPr marL="0" indent="0">
              <a:buNone/>
            </a:pPr>
            <a:r>
              <a:rPr lang="en-US" dirty="0"/>
              <a:t>1:unix is great </a:t>
            </a:r>
            <a:r>
              <a:rPr lang="en-US" dirty="0" err="1"/>
              <a:t>os</a:t>
            </a:r>
            <a:r>
              <a:rPr lang="en-US" dirty="0"/>
              <a:t>. unix is </a:t>
            </a:r>
            <a:r>
              <a:rPr lang="en-US" dirty="0" err="1"/>
              <a:t>opensource</a:t>
            </a:r>
            <a:r>
              <a:rPr lang="en-US" dirty="0"/>
              <a:t>. unix is free </a:t>
            </a:r>
            <a:r>
              <a:rPr lang="en-US" dirty="0" err="1"/>
              <a:t>os</a:t>
            </a:r>
            <a:r>
              <a:rPr lang="en-US" dirty="0"/>
              <a:t>. </a:t>
            </a:r>
          </a:p>
          <a:p>
            <a:pPr marL="0" indent="0">
              <a:buNone/>
            </a:pPr>
            <a:r>
              <a:rPr lang="en-US" dirty="0"/>
              <a:t>4:uNix is easy to </a:t>
            </a:r>
            <a:r>
              <a:rPr lang="en-US" dirty="0" err="1"/>
              <a:t>learn.unix</a:t>
            </a:r>
            <a:r>
              <a:rPr lang="en-US" dirty="0"/>
              <a:t> is a multiuser </a:t>
            </a:r>
            <a:r>
              <a:rPr lang="en-US" dirty="0" err="1"/>
              <a:t>os.Learn</a:t>
            </a:r>
            <a:r>
              <a:rPr lang="en-US" dirty="0"/>
              <a:t> unix .unix is a powerful.</a:t>
            </a:r>
          </a:p>
        </p:txBody>
      </p:sp>
    </p:spTree>
    <p:extLst>
      <p:ext uri="{BB962C8B-B14F-4D97-AF65-F5344CB8AC3E}">
        <p14:creationId xmlns:p14="http://schemas.microsoft.com/office/powerpoint/2010/main" val="3058572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type="body" sz="quarter" idx="17"/>
          </p:nvPr>
        </p:nvSpPr>
        <p:spPr/>
        <p:txBody>
          <a:bodyPr/>
          <a:lstStyle/>
          <a:p>
            <a:pPr marL="0" indent="0">
              <a:buNone/>
            </a:pPr>
            <a:r>
              <a:rPr lang="en-US" b="1" dirty="0"/>
              <a:t>Inverting the pattern match : </a:t>
            </a:r>
            <a:r>
              <a:rPr lang="en-US" dirty="0"/>
              <a:t>You can display the lines that are not matched with the specified search sting pattern using the -v option.</a:t>
            </a:r>
          </a:p>
          <a:p>
            <a:pPr marL="0" indent="0">
              <a:buNone/>
            </a:pPr>
            <a:r>
              <a:rPr lang="en-US" b="1" dirty="0"/>
              <a:t>$ </a:t>
            </a:r>
            <a:r>
              <a:rPr lang="en-US" b="1" dirty="0" err="1"/>
              <a:t>grep</a:t>
            </a:r>
            <a:r>
              <a:rPr lang="en-US" b="1" dirty="0"/>
              <a:t> -v "unix" geekfile.txt </a:t>
            </a:r>
          </a:p>
          <a:p>
            <a:pPr marL="0" indent="0">
              <a:buNone/>
            </a:pPr>
            <a:r>
              <a:rPr lang="en-US" b="1" dirty="0"/>
              <a:t>Output:</a:t>
            </a:r>
            <a:endParaRPr lang="en-US" dirty="0"/>
          </a:p>
          <a:p>
            <a:pPr marL="0" indent="0">
              <a:buNone/>
            </a:pPr>
            <a:r>
              <a:rPr lang="en-US" dirty="0"/>
              <a:t>learn operating system. </a:t>
            </a:r>
          </a:p>
          <a:p>
            <a:pPr marL="0" indent="0">
              <a:buNone/>
            </a:pPr>
            <a:r>
              <a:rPr lang="en-US" dirty="0"/>
              <a:t>Unix linux which one you choose.</a:t>
            </a:r>
          </a:p>
        </p:txBody>
      </p:sp>
    </p:spTree>
    <p:extLst>
      <p:ext uri="{BB962C8B-B14F-4D97-AF65-F5344CB8AC3E}">
        <p14:creationId xmlns:p14="http://schemas.microsoft.com/office/powerpoint/2010/main" val="378155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type="body" sz="quarter" idx="17"/>
          </p:nvPr>
        </p:nvSpPr>
        <p:spPr>
          <a:xfrm>
            <a:off x="1219200" y="1219200"/>
            <a:ext cx="12961441" cy="6248400"/>
          </a:xfrm>
        </p:spPr>
        <p:txBody>
          <a:bodyPr/>
          <a:lstStyle/>
          <a:p>
            <a:pPr marL="0" indent="0">
              <a:buNone/>
            </a:pPr>
            <a:r>
              <a:rPr lang="en-US" sz="3048" b="1" dirty="0"/>
              <a:t>Matching the lines that start with a string : </a:t>
            </a:r>
            <a:r>
              <a:rPr lang="en-US" sz="3048" dirty="0"/>
              <a:t>The ^ regular expression pattern specifies the start of a line. This can be used in </a:t>
            </a:r>
            <a:r>
              <a:rPr lang="en-US" sz="3048" dirty="0" err="1"/>
              <a:t>grep</a:t>
            </a:r>
            <a:r>
              <a:rPr lang="en-US" sz="3048" dirty="0"/>
              <a:t> to match the lines which start with the given string or pattern.</a:t>
            </a:r>
          </a:p>
          <a:p>
            <a:pPr marL="0" indent="0">
              <a:buNone/>
            </a:pPr>
            <a:r>
              <a:rPr lang="en-US" sz="3048" b="1" dirty="0"/>
              <a:t>$ </a:t>
            </a:r>
            <a:r>
              <a:rPr lang="en-US" sz="3048" b="1" dirty="0" err="1"/>
              <a:t>grep</a:t>
            </a:r>
            <a:r>
              <a:rPr lang="en-US" sz="3048" b="1" dirty="0"/>
              <a:t> "^unix" geekfile.txt </a:t>
            </a:r>
          </a:p>
          <a:p>
            <a:pPr marL="0" indent="0">
              <a:buNone/>
            </a:pPr>
            <a:r>
              <a:rPr lang="en-US" sz="3048" b="1" dirty="0"/>
              <a:t>Output:</a:t>
            </a:r>
            <a:endParaRPr lang="en-US" sz="3048" dirty="0"/>
          </a:p>
          <a:p>
            <a:pPr marL="0" indent="0">
              <a:buNone/>
            </a:pPr>
            <a:r>
              <a:rPr lang="en-US" sz="3048" dirty="0"/>
              <a:t>unix is great </a:t>
            </a:r>
            <a:r>
              <a:rPr lang="en-US" sz="3048" dirty="0" err="1"/>
              <a:t>os</a:t>
            </a:r>
            <a:r>
              <a:rPr lang="en-US" sz="3048" dirty="0"/>
              <a:t>. unix is </a:t>
            </a:r>
            <a:r>
              <a:rPr lang="en-US" sz="3048" dirty="0" err="1"/>
              <a:t>opensource</a:t>
            </a:r>
            <a:r>
              <a:rPr lang="en-US" sz="3048" dirty="0"/>
              <a:t>. unix is free </a:t>
            </a:r>
            <a:r>
              <a:rPr lang="en-US" sz="3048" dirty="0" err="1"/>
              <a:t>os</a:t>
            </a:r>
            <a:r>
              <a:rPr lang="en-US" sz="3048" dirty="0"/>
              <a:t>. </a:t>
            </a:r>
          </a:p>
          <a:p>
            <a:pPr marL="0" indent="0">
              <a:buNone/>
            </a:pPr>
            <a:r>
              <a:rPr lang="en-US" sz="3048" b="1" dirty="0"/>
              <a:t>9. Matching the lines that end with a string : </a:t>
            </a:r>
            <a:r>
              <a:rPr lang="en-US" sz="3048" dirty="0"/>
              <a:t>The $ regular expression pattern specifies the end of a line. This can be used in </a:t>
            </a:r>
            <a:r>
              <a:rPr lang="en-US" sz="3048" dirty="0" err="1"/>
              <a:t>grep</a:t>
            </a:r>
            <a:r>
              <a:rPr lang="en-US" sz="3048" dirty="0"/>
              <a:t> to match the lines which end with the given string or pattern.</a:t>
            </a:r>
          </a:p>
          <a:p>
            <a:pPr marL="0" indent="0">
              <a:buNone/>
            </a:pPr>
            <a:r>
              <a:rPr lang="en-US" sz="3048" b="1" dirty="0"/>
              <a:t>$ </a:t>
            </a:r>
            <a:r>
              <a:rPr lang="en-US" sz="3048" b="1" dirty="0" err="1"/>
              <a:t>grep</a:t>
            </a:r>
            <a:r>
              <a:rPr lang="en-US" sz="3048" b="1" dirty="0"/>
              <a:t> "</a:t>
            </a:r>
            <a:r>
              <a:rPr lang="en-US" sz="3048" b="1" dirty="0" err="1"/>
              <a:t>os</a:t>
            </a:r>
            <a:r>
              <a:rPr lang="en-US" sz="3048" b="1" dirty="0"/>
              <a:t>$" geekfile.txt</a:t>
            </a:r>
            <a:endParaRPr lang="en-US" sz="3048" dirty="0"/>
          </a:p>
        </p:txBody>
      </p:sp>
    </p:spTree>
    <p:extLst>
      <p:ext uri="{BB962C8B-B14F-4D97-AF65-F5344CB8AC3E}">
        <p14:creationId xmlns:p14="http://schemas.microsoft.com/office/powerpoint/2010/main" val="591224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type="body" sz="quarter" idx="17"/>
          </p:nvPr>
        </p:nvSpPr>
        <p:spPr>
          <a:xfrm>
            <a:off x="1219200" y="1524000"/>
            <a:ext cx="12961441" cy="5184576"/>
          </a:xfrm>
        </p:spPr>
        <p:txBody>
          <a:bodyPr/>
          <a:lstStyle/>
          <a:p>
            <a:pPr marL="0" indent="0">
              <a:buNone/>
            </a:pPr>
            <a:r>
              <a:rPr lang="en-US" sz="3048" dirty="0"/>
              <a:t>Specifies expression with -e option. Can use multiple times :</a:t>
            </a:r>
          </a:p>
          <a:p>
            <a:pPr marL="0" indent="0">
              <a:buNone/>
            </a:pPr>
            <a:r>
              <a:rPr lang="en-US" sz="2613" b="1" dirty="0"/>
              <a:t>$</a:t>
            </a:r>
            <a:r>
              <a:rPr lang="en-US" sz="2613" b="1" dirty="0" err="1"/>
              <a:t>grep</a:t>
            </a:r>
            <a:r>
              <a:rPr lang="en-US" sz="2613" b="1" dirty="0"/>
              <a:t> –e "Agarwal" –e "Aggarwal" –e "Agrawal" geekfile.txt </a:t>
            </a:r>
            <a:endParaRPr lang="en-US" sz="2177" b="1" dirty="0"/>
          </a:p>
          <a:p>
            <a:pPr marL="0" indent="0">
              <a:buNone/>
            </a:pPr>
            <a:endParaRPr lang="en-US" sz="1089" dirty="0"/>
          </a:p>
          <a:p>
            <a:pPr marL="0" indent="0">
              <a:buNone/>
            </a:pPr>
            <a:r>
              <a:rPr lang="en-US" sz="3048" dirty="0"/>
              <a:t>-f file option Takes patterns from file, one per line.</a:t>
            </a:r>
          </a:p>
          <a:p>
            <a:pPr marL="0" indent="0">
              <a:buNone/>
            </a:pPr>
            <a:r>
              <a:rPr lang="en-US" sz="3048" dirty="0"/>
              <a:t>$cat pattern.txt </a:t>
            </a:r>
          </a:p>
          <a:p>
            <a:pPr marL="0" indent="0">
              <a:spcAft>
                <a:spcPct val="0"/>
              </a:spcAft>
              <a:buNone/>
            </a:pPr>
            <a:r>
              <a:rPr lang="en-US" sz="3048" dirty="0"/>
              <a:t>Agarwal </a:t>
            </a:r>
          </a:p>
          <a:p>
            <a:pPr marL="0" indent="0">
              <a:spcAft>
                <a:spcPct val="0"/>
              </a:spcAft>
              <a:buNone/>
            </a:pPr>
            <a:r>
              <a:rPr lang="en-US" sz="3048" dirty="0"/>
              <a:t>Aggarwal </a:t>
            </a:r>
          </a:p>
          <a:p>
            <a:pPr marL="0" indent="0">
              <a:spcAft>
                <a:spcPct val="0"/>
              </a:spcAft>
              <a:buNone/>
            </a:pPr>
            <a:r>
              <a:rPr lang="en-US" sz="3048" dirty="0"/>
              <a:t>Agrawal </a:t>
            </a:r>
          </a:p>
          <a:p>
            <a:pPr marL="0" indent="0">
              <a:spcAft>
                <a:spcPct val="0"/>
              </a:spcAft>
              <a:buNone/>
            </a:pPr>
            <a:endParaRPr lang="en-US" sz="3048" dirty="0"/>
          </a:p>
          <a:p>
            <a:pPr marL="0" indent="0">
              <a:spcAft>
                <a:spcPct val="0"/>
              </a:spcAft>
              <a:buNone/>
            </a:pPr>
            <a:r>
              <a:rPr lang="en-US" sz="3048" b="1" dirty="0"/>
              <a:t>$</a:t>
            </a:r>
            <a:r>
              <a:rPr lang="en-US" sz="3048" b="1" dirty="0" err="1"/>
              <a:t>grep</a:t>
            </a:r>
            <a:r>
              <a:rPr lang="en-US" sz="3048" b="1" dirty="0"/>
              <a:t> –f pattern.txt geekfile.txt</a:t>
            </a:r>
          </a:p>
        </p:txBody>
      </p:sp>
    </p:spTree>
    <p:extLst>
      <p:ext uri="{BB962C8B-B14F-4D97-AF65-F5344CB8AC3E}">
        <p14:creationId xmlns:p14="http://schemas.microsoft.com/office/powerpoint/2010/main" val="622535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ChangeArrowheads="1"/>
          </p:cNvSpPr>
          <p:nvPr/>
        </p:nvSpPr>
        <p:spPr bwMode="auto">
          <a:xfrm>
            <a:off x="745067" y="1600200"/>
            <a:ext cx="13716000" cy="477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50000"/>
              </a:lnSpc>
              <a:buFont typeface="Arial" panose="020B0604020202020204" pitchFamily="34" charset="0"/>
              <a:buChar char="•"/>
            </a:pPr>
            <a:r>
              <a:rPr lang="en-US" sz="2900" dirty="0">
                <a:latin typeface="Roboto Medium"/>
              </a:rPr>
              <a:t>SED command in UNIX is stands for </a:t>
            </a:r>
            <a:r>
              <a:rPr lang="en-US" sz="2900" b="1" dirty="0">
                <a:latin typeface="Roboto Medium"/>
              </a:rPr>
              <a:t>stream editor </a:t>
            </a:r>
            <a:r>
              <a:rPr lang="en-US" sz="2900" dirty="0">
                <a:latin typeface="Roboto Medium"/>
              </a:rPr>
              <a:t>and it can perform lot’s of function on file like, searching, find and replace, insertion or deletion. </a:t>
            </a:r>
          </a:p>
          <a:p>
            <a:pPr marL="457200" indent="-457200">
              <a:lnSpc>
                <a:spcPct val="150000"/>
              </a:lnSpc>
              <a:buFont typeface="Arial" panose="020B0604020202020204" pitchFamily="34" charset="0"/>
              <a:buChar char="•"/>
            </a:pPr>
            <a:r>
              <a:rPr lang="en-US" sz="2900" dirty="0">
                <a:latin typeface="Roboto Medium"/>
              </a:rPr>
              <a:t>Though most common use of SED command in UNIX is for substitution or for find and replace. </a:t>
            </a:r>
          </a:p>
          <a:p>
            <a:pPr marL="457200" indent="-457200">
              <a:lnSpc>
                <a:spcPct val="150000"/>
              </a:lnSpc>
              <a:buFont typeface="Arial" panose="020B0604020202020204" pitchFamily="34" charset="0"/>
              <a:buChar char="•"/>
            </a:pPr>
            <a:r>
              <a:rPr lang="en-US" sz="2900" dirty="0">
                <a:latin typeface="Roboto Medium"/>
              </a:rPr>
              <a:t>By using SED you can edit files even without opening it, which is much quicker way to find and replace something in file, than first opening that file in VI Editor and then changing it.</a:t>
            </a:r>
          </a:p>
        </p:txBody>
      </p:sp>
      <p:sp>
        <p:nvSpPr>
          <p:cNvPr id="4" name="Rectangle 3"/>
          <p:cNvSpPr/>
          <p:nvPr/>
        </p:nvSpPr>
        <p:spPr>
          <a:xfrm>
            <a:off x="762000" y="609600"/>
            <a:ext cx="1079142" cy="615553"/>
          </a:xfrm>
          <a:prstGeom prst="rect">
            <a:avLst/>
          </a:prstGeom>
        </p:spPr>
        <p:txBody>
          <a:bodyPr wrap="none">
            <a:spAutoFit/>
          </a:bodyPr>
          <a:lstStyle/>
          <a:p>
            <a:pPr algn="ctr"/>
            <a:r>
              <a:rPr lang="en-US" sz="3400" b="1" dirty="0">
                <a:latin typeface="Roboto Medium"/>
              </a:rPr>
              <a:t>SED</a:t>
            </a:r>
          </a:p>
        </p:txBody>
      </p:sp>
    </p:spTree>
    <p:extLst>
      <p:ext uri="{BB962C8B-B14F-4D97-AF65-F5344CB8AC3E}">
        <p14:creationId xmlns:p14="http://schemas.microsoft.com/office/powerpoint/2010/main" val="716005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ChangeArrowheads="1"/>
          </p:cNvSpPr>
          <p:nvPr/>
        </p:nvSpPr>
        <p:spPr bwMode="auto">
          <a:xfrm>
            <a:off x="762000" y="1676400"/>
            <a:ext cx="137160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50000"/>
              </a:lnSpc>
              <a:buFont typeface="Arial" panose="020B0604020202020204" pitchFamily="34" charset="0"/>
              <a:buChar char="•"/>
            </a:pPr>
            <a:r>
              <a:rPr lang="en-US" sz="2900" dirty="0">
                <a:latin typeface="Roboto Medium"/>
              </a:rPr>
              <a:t>SED is a powerful text stream editor. Can do insertion, deletion, search and replace(substitution).</a:t>
            </a:r>
          </a:p>
          <a:p>
            <a:pPr marL="457200" indent="-457200">
              <a:lnSpc>
                <a:spcPct val="150000"/>
              </a:lnSpc>
              <a:buFont typeface="Arial" panose="020B0604020202020204" pitchFamily="34" charset="0"/>
              <a:buChar char="•"/>
            </a:pPr>
            <a:r>
              <a:rPr lang="en-US" sz="2900" dirty="0">
                <a:latin typeface="Roboto Medium"/>
              </a:rPr>
              <a:t>SED command in unix supports regular expression which allows it perform complex pattern matching.</a:t>
            </a:r>
          </a:p>
        </p:txBody>
      </p:sp>
      <p:sp>
        <p:nvSpPr>
          <p:cNvPr id="4" name="Rectangle 3"/>
          <p:cNvSpPr/>
          <p:nvPr/>
        </p:nvSpPr>
        <p:spPr>
          <a:xfrm>
            <a:off x="762000" y="609600"/>
            <a:ext cx="1079142" cy="615553"/>
          </a:xfrm>
          <a:prstGeom prst="rect">
            <a:avLst/>
          </a:prstGeom>
        </p:spPr>
        <p:txBody>
          <a:bodyPr wrap="none">
            <a:spAutoFit/>
          </a:bodyPr>
          <a:lstStyle/>
          <a:p>
            <a:pPr algn="ctr"/>
            <a:r>
              <a:rPr lang="en-US" sz="3400" b="1" dirty="0">
                <a:latin typeface="Roboto Medium"/>
              </a:rPr>
              <a:t>SED</a:t>
            </a:r>
          </a:p>
        </p:txBody>
      </p:sp>
    </p:spTree>
    <p:extLst>
      <p:ext uri="{BB962C8B-B14F-4D97-AF65-F5344CB8AC3E}">
        <p14:creationId xmlns:p14="http://schemas.microsoft.com/office/powerpoint/2010/main" val="1811831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298645"/>
            <a:ext cx="13030200" cy="3662541"/>
          </a:xfrm>
          <a:prstGeom prst="rect">
            <a:avLst/>
          </a:prstGeom>
        </p:spPr>
        <p:txBody>
          <a:bodyPr wrap="square">
            <a:spAutoFit/>
          </a:bodyPr>
          <a:lstStyle/>
          <a:p>
            <a:pPr algn="just" eaLnBrk="0"/>
            <a:r>
              <a:rPr lang="en-GB" sz="2900" dirty="0">
                <a:solidFill>
                  <a:srgbClr val="000000"/>
                </a:solidFill>
                <a:latin typeface="Roboto Medium"/>
              </a:rPr>
              <a:t>Consider the below text file as an input.</a:t>
            </a:r>
            <a:endParaRPr lang="en-GB" sz="2900" b="1" dirty="0">
              <a:solidFill>
                <a:srgbClr val="000000"/>
              </a:solidFill>
              <a:latin typeface="Roboto Medium"/>
            </a:endParaRPr>
          </a:p>
          <a:p>
            <a:pPr algn="just" eaLnBrk="0">
              <a:lnSpc>
                <a:spcPct val="100000"/>
              </a:lnSpc>
              <a:buClrTx/>
              <a:buSzTx/>
              <a:buFontTx/>
              <a:buNone/>
            </a:pPr>
            <a:r>
              <a:rPr lang="en-GB" sz="2900" b="1" dirty="0">
                <a:solidFill>
                  <a:srgbClr val="000000"/>
                </a:solidFill>
                <a:latin typeface="Roboto Medium"/>
              </a:rPr>
              <a:t>$cat &gt; geekfile.txt</a:t>
            </a:r>
            <a:r>
              <a:rPr lang="en-GB" sz="2900" dirty="0">
                <a:solidFill>
                  <a:srgbClr val="000000"/>
                </a:solidFill>
                <a:latin typeface="Roboto Medium"/>
              </a:rPr>
              <a:t> </a:t>
            </a:r>
          </a:p>
          <a:p>
            <a:pPr algn="just" eaLnBrk="0">
              <a:lnSpc>
                <a:spcPct val="100000"/>
              </a:lnSpc>
              <a:buClrTx/>
              <a:buSzTx/>
              <a:buFontTx/>
              <a:buNone/>
            </a:pPr>
            <a:endParaRPr lang="en-GB" sz="2900" dirty="0">
              <a:solidFill>
                <a:srgbClr val="000000"/>
              </a:solidFill>
              <a:latin typeface="Roboto Medium"/>
            </a:endParaRPr>
          </a:p>
          <a:p>
            <a:pPr algn="just" eaLnBrk="0">
              <a:lnSpc>
                <a:spcPct val="100000"/>
              </a:lnSpc>
              <a:buClrTx/>
              <a:buSzTx/>
              <a:buFontTx/>
              <a:buNone/>
            </a:pPr>
            <a:endParaRPr lang="en-GB" sz="2900" dirty="0">
              <a:solidFill>
                <a:srgbClr val="000000"/>
              </a:solidFill>
              <a:latin typeface="Roboto Medium"/>
            </a:endParaRPr>
          </a:p>
          <a:p>
            <a:pPr algn="just" eaLnBrk="0">
              <a:lnSpc>
                <a:spcPct val="100000"/>
              </a:lnSpc>
              <a:buClrTx/>
              <a:buSzTx/>
              <a:buFontTx/>
              <a:buNone/>
            </a:pPr>
            <a:r>
              <a:rPr lang="en-GB" sz="2900" dirty="0">
                <a:solidFill>
                  <a:srgbClr val="000000"/>
                </a:solidFill>
                <a:latin typeface="Roboto Medium"/>
              </a:rPr>
              <a:t>unix is great </a:t>
            </a:r>
            <a:r>
              <a:rPr lang="en-GB" sz="2900" dirty="0" err="1">
                <a:solidFill>
                  <a:srgbClr val="000000"/>
                </a:solidFill>
                <a:latin typeface="Roboto Medium"/>
              </a:rPr>
              <a:t>os</a:t>
            </a:r>
            <a:r>
              <a:rPr lang="en-GB" sz="2900" dirty="0">
                <a:solidFill>
                  <a:srgbClr val="000000"/>
                </a:solidFill>
                <a:latin typeface="Roboto Medium"/>
              </a:rPr>
              <a:t>. unix is </a:t>
            </a:r>
            <a:r>
              <a:rPr lang="en-GB" sz="2900" dirty="0" err="1">
                <a:solidFill>
                  <a:srgbClr val="000000"/>
                </a:solidFill>
                <a:latin typeface="Roboto Medium"/>
              </a:rPr>
              <a:t>opensource</a:t>
            </a:r>
            <a:r>
              <a:rPr lang="en-GB" sz="2900" dirty="0">
                <a:solidFill>
                  <a:srgbClr val="000000"/>
                </a:solidFill>
                <a:latin typeface="Roboto Medium"/>
              </a:rPr>
              <a:t>. unix is free </a:t>
            </a:r>
            <a:r>
              <a:rPr lang="en-GB" sz="2900" dirty="0" err="1">
                <a:solidFill>
                  <a:srgbClr val="000000"/>
                </a:solidFill>
                <a:latin typeface="Roboto Medium"/>
              </a:rPr>
              <a:t>os</a:t>
            </a:r>
            <a:r>
              <a:rPr lang="en-GB" sz="2900" dirty="0">
                <a:solidFill>
                  <a:srgbClr val="000000"/>
                </a:solidFill>
                <a:latin typeface="Roboto Medium"/>
              </a:rPr>
              <a:t>. </a:t>
            </a:r>
          </a:p>
          <a:p>
            <a:pPr algn="just" eaLnBrk="0">
              <a:lnSpc>
                <a:spcPct val="100000"/>
              </a:lnSpc>
              <a:buClrTx/>
              <a:buSzTx/>
              <a:buFontTx/>
              <a:buNone/>
            </a:pPr>
            <a:r>
              <a:rPr lang="en-GB" sz="2900" dirty="0">
                <a:solidFill>
                  <a:srgbClr val="000000"/>
                </a:solidFill>
                <a:latin typeface="Roboto Medium"/>
              </a:rPr>
              <a:t>learn operating system. </a:t>
            </a:r>
          </a:p>
          <a:p>
            <a:pPr algn="just" eaLnBrk="0">
              <a:lnSpc>
                <a:spcPct val="100000"/>
              </a:lnSpc>
              <a:buClrTx/>
              <a:buSzTx/>
              <a:buFontTx/>
              <a:buNone/>
            </a:pPr>
            <a:r>
              <a:rPr lang="en-GB" sz="2900" dirty="0">
                <a:solidFill>
                  <a:srgbClr val="000000"/>
                </a:solidFill>
                <a:latin typeface="Roboto Medium"/>
              </a:rPr>
              <a:t>unix linux which one you choose.</a:t>
            </a:r>
          </a:p>
          <a:p>
            <a:pPr algn="just" eaLnBrk="0">
              <a:lnSpc>
                <a:spcPct val="100000"/>
              </a:lnSpc>
              <a:buClrTx/>
              <a:buSzTx/>
              <a:buFontTx/>
              <a:buNone/>
            </a:pPr>
            <a:r>
              <a:rPr lang="en-GB" sz="2900" dirty="0">
                <a:solidFill>
                  <a:srgbClr val="000000"/>
                </a:solidFill>
                <a:latin typeface="Roboto Medium"/>
              </a:rPr>
              <a:t>unix is easy to learn. unix is a multiuser </a:t>
            </a:r>
            <a:r>
              <a:rPr lang="en-GB" sz="2900" dirty="0" err="1">
                <a:solidFill>
                  <a:srgbClr val="000000"/>
                </a:solidFill>
                <a:latin typeface="Roboto Medium"/>
              </a:rPr>
              <a:t>os.Learn</a:t>
            </a:r>
            <a:r>
              <a:rPr lang="en-GB" sz="2900" dirty="0">
                <a:solidFill>
                  <a:srgbClr val="000000"/>
                </a:solidFill>
                <a:latin typeface="Roboto Medium"/>
              </a:rPr>
              <a:t> unix .unix is a powerful.</a:t>
            </a:r>
            <a:r>
              <a:rPr lang="en-GB" sz="2900" dirty="0">
                <a:latin typeface="Roboto Medium"/>
              </a:rPr>
              <a:t> </a:t>
            </a:r>
          </a:p>
        </p:txBody>
      </p:sp>
    </p:spTree>
    <p:extLst>
      <p:ext uri="{BB962C8B-B14F-4D97-AF65-F5344CB8AC3E}">
        <p14:creationId xmlns:p14="http://schemas.microsoft.com/office/powerpoint/2010/main" val="5056295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685800"/>
            <a:ext cx="13030200" cy="6786473"/>
          </a:xfrm>
          <a:prstGeom prst="rect">
            <a:avLst/>
          </a:prstGeom>
        </p:spPr>
        <p:txBody>
          <a:bodyPr wrap="square">
            <a:spAutoFit/>
          </a:bodyPr>
          <a:lstStyle/>
          <a:p>
            <a:pPr algn="just" eaLnBrk="0"/>
            <a:r>
              <a:rPr lang="en-GB" sz="2900" b="1" dirty="0">
                <a:solidFill>
                  <a:srgbClr val="000000"/>
                </a:solidFill>
                <a:latin typeface="Roboto Medium"/>
              </a:rPr>
              <a:t>Replacing or substituting string :</a:t>
            </a:r>
            <a:r>
              <a:rPr lang="en-GB" sz="2900" dirty="0">
                <a:solidFill>
                  <a:srgbClr val="000000"/>
                </a:solidFill>
                <a:latin typeface="Roboto Medium"/>
              </a:rPr>
              <a:t> </a:t>
            </a:r>
            <a:r>
              <a:rPr lang="en-GB" sz="2900" dirty="0" err="1">
                <a:solidFill>
                  <a:srgbClr val="000000"/>
                </a:solidFill>
                <a:latin typeface="Roboto Medium"/>
              </a:rPr>
              <a:t>Sed</a:t>
            </a:r>
            <a:r>
              <a:rPr lang="en-GB" sz="2900" dirty="0">
                <a:solidFill>
                  <a:srgbClr val="000000"/>
                </a:solidFill>
                <a:latin typeface="Roboto Medium"/>
              </a:rPr>
              <a:t> command is mostly used to replace the text in a file. The below simple </a:t>
            </a:r>
            <a:r>
              <a:rPr lang="en-GB" sz="2900" dirty="0" err="1">
                <a:solidFill>
                  <a:srgbClr val="000000"/>
                </a:solidFill>
                <a:latin typeface="Roboto Medium"/>
              </a:rPr>
              <a:t>sed</a:t>
            </a:r>
            <a:r>
              <a:rPr lang="en-GB" sz="2900" dirty="0">
                <a:solidFill>
                  <a:srgbClr val="000000"/>
                </a:solidFill>
                <a:latin typeface="Roboto Medium"/>
              </a:rPr>
              <a:t> command replaces the word “unix” with “linux” in the file.</a:t>
            </a:r>
          </a:p>
          <a:p>
            <a:pPr algn="just" eaLnBrk="0"/>
            <a:endParaRPr lang="en-GB" sz="2900" dirty="0">
              <a:solidFill>
                <a:srgbClr val="000000"/>
              </a:solidFill>
              <a:latin typeface="Roboto Medium"/>
            </a:endParaRPr>
          </a:p>
          <a:p>
            <a:pPr algn="just" eaLnBrk="0"/>
            <a:r>
              <a:rPr lang="en-GB" sz="2900" b="1" dirty="0">
                <a:solidFill>
                  <a:srgbClr val="000000"/>
                </a:solidFill>
                <a:latin typeface="Roboto Medium"/>
              </a:rPr>
              <a:t>	$</a:t>
            </a:r>
            <a:r>
              <a:rPr lang="en-GB" sz="2900" b="1" dirty="0" err="1">
                <a:solidFill>
                  <a:srgbClr val="000000"/>
                </a:solidFill>
                <a:latin typeface="Roboto Medium"/>
              </a:rPr>
              <a:t>sed</a:t>
            </a:r>
            <a:r>
              <a:rPr lang="en-GB" sz="2900" b="1" dirty="0">
                <a:solidFill>
                  <a:srgbClr val="000000"/>
                </a:solidFill>
                <a:latin typeface="Roboto Medium"/>
              </a:rPr>
              <a:t> 's/unix/linux/' geekfile.txt</a:t>
            </a:r>
            <a:r>
              <a:rPr lang="en-GB" sz="2900" dirty="0">
                <a:solidFill>
                  <a:srgbClr val="000000"/>
                </a:solidFill>
                <a:latin typeface="Roboto Medium"/>
              </a:rPr>
              <a:t> </a:t>
            </a:r>
            <a:endParaRPr lang="en-GB" sz="2900" dirty="0">
              <a:latin typeface="Roboto Medium"/>
            </a:endParaRPr>
          </a:p>
          <a:p>
            <a:pPr algn="just" eaLnBrk="0">
              <a:lnSpc>
                <a:spcPct val="100000"/>
              </a:lnSpc>
              <a:buClrTx/>
              <a:buSzTx/>
              <a:buFontTx/>
              <a:buNone/>
            </a:pPr>
            <a:r>
              <a:rPr lang="en-GB" sz="2900" b="1" dirty="0">
                <a:solidFill>
                  <a:srgbClr val="000000"/>
                </a:solidFill>
                <a:latin typeface="Roboto Medium"/>
              </a:rPr>
              <a:t>Output :</a:t>
            </a: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linux is great </a:t>
            </a:r>
            <a:r>
              <a:rPr lang="en-GB" sz="2900" dirty="0" err="1">
                <a:solidFill>
                  <a:srgbClr val="000000"/>
                </a:solidFill>
                <a:latin typeface="Roboto Medium"/>
              </a:rPr>
              <a:t>os</a:t>
            </a:r>
            <a:r>
              <a:rPr lang="en-GB" sz="2900" dirty="0">
                <a:solidFill>
                  <a:srgbClr val="000000"/>
                </a:solidFill>
                <a:latin typeface="Roboto Medium"/>
              </a:rPr>
              <a:t>. unix is </a:t>
            </a:r>
            <a:r>
              <a:rPr lang="en-GB" sz="2900" dirty="0" err="1">
                <a:solidFill>
                  <a:srgbClr val="000000"/>
                </a:solidFill>
                <a:latin typeface="Roboto Medium"/>
              </a:rPr>
              <a:t>opensource</a:t>
            </a:r>
            <a:r>
              <a:rPr lang="en-GB" sz="2900" dirty="0">
                <a:solidFill>
                  <a:srgbClr val="000000"/>
                </a:solidFill>
                <a:latin typeface="Roboto Medium"/>
              </a:rPr>
              <a:t>. unix is free </a:t>
            </a:r>
            <a:r>
              <a:rPr lang="en-GB" sz="2900" dirty="0" err="1">
                <a:solidFill>
                  <a:srgbClr val="000000"/>
                </a:solidFill>
                <a:latin typeface="Roboto Medium"/>
              </a:rPr>
              <a:t>os</a:t>
            </a:r>
            <a:r>
              <a:rPr lang="en-GB" sz="2900" dirty="0">
                <a:solidFill>
                  <a:srgbClr val="000000"/>
                </a:solidFill>
                <a:latin typeface="Roboto Medium"/>
              </a:rPr>
              <a:t>. </a:t>
            </a:r>
          </a:p>
          <a:p>
            <a:pPr algn="just" eaLnBrk="0">
              <a:lnSpc>
                <a:spcPct val="100000"/>
              </a:lnSpc>
              <a:buClrTx/>
              <a:buSzTx/>
              <a:buFontTx/>
              <a:buNone/>
            </a:pPr>
            <a:r>
              <a:rPr lang="en-GB" sz="2900" dirty="0">
                <a:solidFill>
                  <a:srgbClr val="000000"/>
                </a:solidFill>
                <a:latin typeface="Roboto Medium"/>
              </a:rPr>
              <a:t>learn operating system. </a:t>
            </a:r>
          </a:p>
          <a:p>
            <a:pPr algn="just" eaLnBrk="0">
              <a:lnSpc>
                <a:spcPct val="100000"/>
              </a:lnSpc>
              <a:buClrTx/>
              <a:buSzTx/>
              <a:buFontTx/>
              <a:buNone/>
            </a:pPr>
            <a:r>
              <a:rPr lang="en-GB" sz="2900" dirty="0">
                <a:solidFill>
                  <a:srgbClr val="000000"/>
                </a:solidFill>
                <a:latin typeface="Roboto Medium"/>
              </a:rPr>
              <a:t>linux </a:t>
            </a:r>
            <a:r>
              <a:rPr lang="en-GB" sz="2900" dirty="0" err="1">
                <a:solidFill>
                  <a:srgbClr val="000000"/>
                </a:solidFill>
                <a:latin typeface="Roboto Medium"/>
              </a:rPr>
              <a:t>linux</a:t>
            </a:r>
            <a:r>
              <a:rPr lang="en-GB" sz="2900" dirty="0">
                <a:solidFill>
                  <a:srgbClr val="000000"/>
                </a:solidFill>
                <a:latin typeface="Roboto Medium"/>
              </a:rPr>
              <a:t> which one you choose. </a:t>
            </a:r>
          </a:p>
          <a:p>
            <a:pPr algn="just" eaLnBrk="0">
              <a:lnSpc>
                <a:spcPct val="100000"/>
              </a:lnSpc>
              <a:buClrTx/>
              <a:buSzTx/>
              <a:buFontTx/>
              <a:buNone/>
            </a:pPr>
            <a:r>
              <a:rPr lang="en-GB" sz="2900" dirty="0">
                <a:solidFill>
                  <a:srgbClr val="000000"/>
                </a:solidFill>
                <a:latin typeface="Roboto Medium"/>
              </a:rPr>
              <a:t>linux is easy to </a:t>
            </a:r>
            <a:r>
              <a:rPr lang="en-GB" sz="2900" dirty="0" err="1">
                <a:solidFill>
                  <a:srgbClr val="000000"/>
                </a:solidFill>
                <a:latin typeface="Roboto Medium"/>
              </a:rPr>
              <a:t>learn.unix</a:t>
            </a:r>
            <a:r>
              <a:rPr lang="en-GB" sz="2900" dirty="0">
                <a:solidFill>
                  <a:srgbClr val="000000"/>
                </a:solidFill>
                <a:latin typeface="Roboto Medium"/>
              </a:rPr>
              <a:t> is a multiuser </a:t>
            </a:r>
            <a:r>
              <a:rPr lang="en-GB" sz="2900" dirty="0" err="1">
                <a:solidFill>
                  <a:srgbClr val="000000"/>
                </a:solidFill>
                <a:latin typeface="Roboto Medium"/>
              </a:rPr>
              <a:t>os.Learn</a:t>
            </a:r>
            <a:r>
              <a:rPr lang="en-GB" sz="2900" dirty="0">
                <a:solidFill>
                  <a:srgbClr val="000000"/>
                </a:solidFill>
                <a:latin typeface="Roboto Medium"/>
              </a:rPr>
              <a:t> unix .unix is a powerful. </a:t>
            </a:r>
          </a:p>
          <a:p>
            <a:pPr algn="just" eaLnBrk="0">
              <a:lnSpc>
                <a:spcPct val="100000"/>
              </a:lnSpc>
              <a:buClrTx/>
              <a:buSzTx/>
              <a:buFontTx/>
              <a:buNone/>
            </a:pP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Here the “s” specifies the substitution operation. The “/” are delimiters. The “unix” is the search pattern and the “linux” is the replacement string.</a:t>
            </a:r>
            <a:endParaRPr lang="en-GB" sz="2900" dirty="0">
              <a:latin typeface="Roboto Medium"/>
            </a:endParaRPr>
          </a:p>
          <a:p>
            <a:pPr algn="just" eaLnBrk="0">
              <a:lnSpc>
                <a:spcPct val="100000"/>
              </a:lnSpc>
              <a:buClrTx/>
              <a:buSzTx/>
              <a:buFontTx/>
              <a:buNone/>
            </a:pPr>
            <a:r>
              <a:rPr lang="en-GB" sz="2900" dirty="0">
                <a:solidFill>
                  <a:srgbClr val="000000"/>
                </a:solidFill>
                <a:latin typeface="Roboto Medium"/>
              </a:rPr>
              <a:t>By default, the </a:t>
            </a:r>
            <a:r>
              <a:rPr lang="en-GB" sz="2900" dirty="0" err="1">
                <a:solidFill>
                  <a:srgbClr val="000000"/>
                </a:solidFill>
                <a:latin typeface="Roboto Medium"/>
              </a:rPr>
              <a:t>sed</a:t>
            </a:r>
            <a:r>
              <a:rPr lang="en-GB" sz="2900" dirty="0">
                <a:solidFill>
                  <a:srgbClr val="000000"/>
                </a:solidFill>
                <a:latin typeface="Roboto Medium"/>
              </a:rPr>
              <a:t> command replaces the first occurrence of the pattern in each line and it won’t replace the second, third…occurrence in the line.</a:t>
            </a:r>
            <a:endParaRPr lang="en-GB" sz="2900" dirty="0">
              <a:latin typeface="Roboto Medium"/>
            </a:endParaRPr>
          </a:p>
        </p:txBody>
      </p:sp>
    </p:spTree>
    <p:extLst>
      <p:ext uri="{BB962C8B-B14F-4D97-AF65-F5344CB8AC3E}">
        <p14:creationId xmlns:p14="http://schemas.microsoft.com/office/powerpoint/2010/main" val="4086812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838200"/>
            <a:ext cx="13258800" cy="5447645"/>
          </a:xfrm>
          <a:prstGeom prst="rect">
            <a:avLst/>
          </a:prstGeom>
        </p:spPr>
        <p:txBody>
          <a:bodyPr wrap="square">
            <a:spAutoFit/>
          </a:bodyPr>
          <a:lstStyle/>
          <a:p>
            <a:pPr algn="just" eaLnBrk="0"/>
            <a:r>
              <a:rPr lang="en-GB" sz="2900" b="1" dirty="0">
                <a:solidFill>
                  <a:srgbClr val="000000"/>
                </a:solidFill>
                <a:latin typeface="Roboto Medium"/>
              </a:rPr>
              <a:t>Replacing the nth occurrence of a pattern in a line : </a:t>
            </a:r>
            <a:r>
              <a:rPr lang="en-GB" sz="2900" dirty="0">
                <a:solidFill>
                  <a:srgbClr val="000000"/>
                </a:solidFill>
                <a:latin typeface="Roboto Medium"/>
              </a:rPr>
              <a:t>Use the /1, /2 </a:t>
            </a:r>
            <a:r>
              <a:rPr lang="en-GB" sz="2900" dirty="0" err="1">
                <a:solidFill>
                  <a:srgbClr val="000000"/>
                </a:solidFill>
                <a:latin typeface="Roboto Medium"/>
              </a:rPr>
              <a:t>etc</a:t>
            </a:r>
            <a:r>
              <a:rPr lang="en-GB" sz="2900" dirty="0">
                <a:solidFill>
                  <a:srgbClr val="000000"/>
                </a:solidFill>
                <a:latin typeface="Roboto Medium"/>
              </a:rPr>
              <a:t> flags to replace the first, second occurrence of a pattern in a line. The below command replaces the second occurrence of the word “unix” with “linux” in a line.</a:t>
            </a:r>
          </a:p>
          <a:p>
            <a:pPr algn="just" eaLnBrk="0"/>
            <a:endParaRPr lang="en-GB" sz="2900" dirty="0">
              <a:solidFill>
                <a:srgbClr val="000000"/>
              </a:solidFill>
              <a:latin typeface="Roboto Medium"/>
            </a:endParaRPr>
          </a:p>
          <a:p>
            <a:pPr algn="just" eaLnBrk="0"/>
            <a:r>
              <a:rPr lang="en-GB" sz="2900" b="1" dirty="0">
                <a:solidFill>
                  <a:srgbClr val="000000"/>
                </a:solidFill>
                <a:latin typeface="Roboto Medium"/>
              </a:rPr>
              <a:t>$</a:t>
            </a:r>
            <a:r>
              <a:rPr lang="en-GB" sz="2900" b="1" dirty="0" err="1">
                <a:solidFill>
                  <a:srgbClr val="000000"/>
                </a:solidFill>
                <a:latin typeface="Roboto Medium"/>
              </a:rPr>
              <a:t>sed</a:t>
            </a:r>
            <a:r>
              <a:rPr lang="en-GB" sz="2900" b="1" dirty="0">
                <a:solidFill>
                  <a:srgbClr val="000000"/>
                </a:solidFill>
                <a:latin typeface="Roboto Medium"/>
              </a:rPr>
              <a:t> 's/unix/linux/2' geekfile.txt</a:t>
            </a:r>
            <a:r>
              <a:rPr lang="en-GB" sz="2900" dirty="0">
                <a:solidFill>
                  <a:srgbClr val="000000"/>
                </a:solidFill>
                <a:latin typeface="Roboto Medium"/>
              </a:rPr>
              <a:t> </a:t>
            </a:r>
          </a:p>
          <a:p>
            <a:pPr algn="just" eaLnBrk="0"/>
            <a:endParaRPr lang="en-GB" sz="2900" dirty="0">
              <a:latin typeface="Roboto Medium"/>
            </a:endParaRPr>
          </a:p>
          <a:p>
            <a:pPr algn="just" eaLnBrk="0">
              <a:lnSpc>
                <a:spcPct val="100000"/>
              </a:lnSpc>
              <a:buClrTx/>
              <a:buSzTx/>
              <a:buFontTx/>
              <a:buNone/>
            </a:pPr>
            <a:r>
              <a:rPr lang="en-GB" sz="2900" b="1" dirty="0">
                <a:solidFill>
                  <a:srgbClr val="000000"/>
                </a:solidFill>
                <a:latin typeface="Roboto Medium"/>
              </a:rPr>
              <a:t>Output:</a:t>
            </a:r>
            <a:endParaRPr lang="en-GB" sz="2900" dirty="0">
              <a:solidFill>
                <a:srgbClr val="000000"/>
              </a:solidFill>
              <a:latin typeface="Roboto Medium"/>
            </a:endParaRPr>
          </a:p>
          <a:p>
            <a:pPr algn="just" eaLnBrk="0">
              <a:lnSpc>
                <a:spcPct val="100000"/>
              </a:lnSpc>
              <a:buClrTx/>
              <a:buSzTx/>
              <a:buFontTx/>
              <a:buNone/>
            </a:pPr>
            <a:r>
              <a:rPr lang="en-GB" sz="2900" dirty="0">
                <a:solidFill>
                  <a:srgbClr val="000000"/>
                </a:solidFill>
                <a:latin typeface="Roboto Medium"/>
              </a:rPr>
              <a:t>unix is great </a:t>
            </a:r>
            <a:r>
              <a:rPr lang="en-GB" sz="2900" dirty="0" err="1">
                <a:solidFill>
                  <a:srgbClr val="000000"/>
                </a:solidFill>
                <a:latin typeface="Roboto Medium"/>
              </a:rPr>
              <a:t>os</a:t>
            </a:r>
            <a:r>
              <a:rPr lang="en-GB" sz="2900" dirty="0">
                <a:solidFill>
                  <a:srgbClr val="000000"/>
                </a:solidFill>
                <a:latin typeface="Roboto Medium"/>
              </a:rPr>
              <a:t>. linux is </a:t>
            </a:r>
            <a:r>
              <a:rPr lang="en-GB" sz="2900" dirty="0" err="1">
                <a:solidFill>
                  <a:srgbClr val="000000"/>
                </a:solidFill>
                <a:latin typeface="Roboto Medium"/>
              </a:rPr>
              <a:t>opensource</a:t>
            </a:r>
            <a:r>
              <a:rPr lang="en-GB" sz="2900" dirty="0">
                <a:solidFill>
                  <a:srgbClr val="000000"/>
                </a:solidFill>
                <a:latin typeface="Roboto Medium"/>
              </a:rPr>
              <a:t>. unix is free </a:t>
            </a:r>
            <a:r>
              <a:rPr lang="en-GB" sz="2900" dirty="0" err="1">
                <a:solidFill>
                  <a:srgbClr val="000000"/>
                </a:solidFill>
                <a:latin typeface="Roboto Medium"/>
              </a:rPr>
              <a:t>os</a:t>
            </a:r>
            <a:r>
              <a:rPr lang="en-GB" sz="2900" dirty="0">
                <a:solidFill>
                  <a:srgbClr val="000000"/>
                </a:solidFill>
                <a:latin typeface="Roboto Medium"/>
              </a:rPr>
              <a:t>. </a:t>
            </a:r>
          </a:p>
          <a:p>
            <a:pPr algn="just" eaLnBrk="0">
              <a:lnSpc>
                <a:spcPct val="100000"/>
              </a:lnSpc>
              <a:buClrTx/>
              <a:buSzTx/>
              <a:buFontTx/>
              <a:buNone/>
            </a:pPr>
            <a:r>
              <a:rPr lang="en-GB" sz="2900" dirty="0">
                <a:solidFill>
                  <a:srgbClr val="000000"/>
                </a:solidFill>
                <a:latin typeface="Roboto Medium"/>
              </a:rPr>
              <a:t>learn operating system. </a:t>
            </a:r>
          </a:p>
          <a:p>
            <a:pPr algn="just" eaLnBrk="0">
              <a:lnSpc>
                <a:spcPct val="100000"/>
              </a:lnSpc>
              <a:buClrTx/>
              <a:buSzTx/>
              <a:buFontTx/>
              <a:buNone/>
            </a:pPr>
            <a:r>
              <a:rPr lang="en-GB" sz="2900" dirty="0">
                <a:solidFill>
                  <a:srgbClr val="000000"/>
                </a:solidFill>
                <a:latin typeface="Roboto Medium"/>
              </a:rPr>
              <a:t>unix linux which one you choose. </a:t>
            </a:r>
          </a:p>
          <a:p>
            <a:pPr algn="just" eaLnBrk="0">
              <a:lnSpc>
                <a:spcPct val="100000"/>
              </a:lnSpc>
              <a:buClrTx/>
              <a:buSzTx/>
              <a:buFontTx/>
              <a:buNone/>
            </a:pPr>
            <a:r>
              <a:rPr lang="en-GB" sz="2900" dirty="0">
                <a:solidFill>
                  <a:srgbClr val="000000"/>
                </a:solidFill>
                <a:latin typeface="Roboto Medium"/>
              </a:rPr>
              <a:t>unix is easy to </a:t>
            </a:r>
            <a:r>
              <a:rPr lang="en-GB" sz="2900" dirty="0" err="1">
                <a:solidFill>
                  <a:srgbClr val="000000"/>
                </a:solidFill>
                <a:latin typeface="Roboto Medium"/>
              </a:rPr>
              <a:t>learn.linux</a:t>
            </a:r>
            <a:r>
              <a:rPr lang="en-GB" sz="2900" dirty="0">
                <a:solidFill>
                  <a:srgbClr val="000000"/>
                </a:solidFill>
                <a:latin typeface="Roboto Medium"/>
              </a:rPr>
              <a:t> is a multiuser </a:t>
            </a:r>
            <a:r>
              <a:rPr lang="en-GB" sz="2900" dirty="0" err="1">
                <a:solidFill>
                  <a:srgbClr val="000000"/>
                </a:solidFill>
                <a:latin typeface="Roboto Medium"/>
              </a:rPr>
              <a:t>os.Learn</a:t>
            </a:r>
            <a:r>
              <a:rPr lang="en-GB" sz="2900" dirty="0">
                <a:solidFill>
                  <a:srgbClr val="000000"/>
                </a:solidFill>
                <a:latin typeface="Roboto Medium"/>
              </a:rPr>
              <a:t> unix .unix is a powerful.</a:t>
            </a:r>
            <a:r>
              <a:rPr lang="en-GB" sz="2900" dirty="0">
                <a:latin typeface="Roboto Medium"/>
              </a:rPr>
              <a:t> </a:t>
            </a:r>
          </a:p>
        </p:txBody>
      </p:sp>
    </p:spTree>
    <p:extLst>
      <p:ext uri="{BB962C8B-B14F-4D97-AF65-F5344CB8AC3E}">
        <p14:creationId xmlns:p14="http://schemas.microsoft.com/office/powerpoint/2010/main" val="159721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IN"/>
          </a:p>
        </p:txBody>
      </p:sp>
      <p:sp>
        <p:nvSpPr>
          <p:cNvPr id="3" name="Text Placeholder 2"/>
          <p:cNvSpPr>
            <a:spLocks noGrp="1"/>
          </p:cNvSpPr>
          <p:nvPr>
            <p:ph type="body" sz="quarter" idx="18"/>
          </p:nvPr>
        </p:nvSpPr>
        <p:spPr/>
        <p:txBody>
          <a:bodyPr/>
          <a:lstStyle/>
          <a:p>
            <a:endParaRPr lang="en-IN"/>
          </a:p>
        </p:txBody>
      </p:sp>
      <p:sp>
        <p:nvSpPr>
          <p:cNvPr id="4" name="Title 3"/>
          <p:cNvSpPr>
            <a:spLocks noGrp="1"/>
          </p:cNvSpPr>
          <p:nvPr>
            <p:ph type="title"/>
          </p:nvPr>
        </p:nvSpPr>
        <p:spPr/>
        <p:txBody>
          <a:bodyPr/>
          <a:lstStyle/>
          <a:p>
            <a:endParaRPr lang="en-IN"/>
          </a:p>
        </p:txBody>
      </p:sp>
      <p:pic>
        <p:nvPicPr>
          <p:cNvPr id="5" name="Picture 2" descr="C:\Users\VINAY\OneDrive - Reva University\notes\linux\shell-scripting-in-linux-9-638.jpg"/>
          <p:cNvPicPr>
            <a:picLocks noChangeAspect="1" noChangeArrowheads="1"/>
          </p:cNvPicPr>
          <p:nvPr/>
        </p:nvPicPr>
        <p:blipFill>
          <a:blip r:embed="rId2">
            <a:extLst>
              <a:ext uri="{28A0092B-C50C-407E-A947-70E740481C1C}">
                <a14:useLocalDpi xmlns:a14="http://schemas.microsoft.com/office/drawing/2010/main" val="0"/>
              </a:ext>
            </a:extLst>
          </a:blip>
          <a:srcRect b="8716"/>
          <a:stretch>
            <a:fillRect/>
          </a:stretch>
        </p:blipFill>
        <p:spPr bwMode="auto">
          <a:xfrm>
            <a:off x="1371600" y="304800"/>
            <a:ext cx="12573000"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2695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990600" y="1143000"/>
            <a:ext cx="13033919" cy="5184576"/>
          </a:xfrm>
        </p:spPr>
        <p:txBody>
          <a:bodyPr/>
          <a:lstStyle/>
          <a:p>
            <a:pPr marL="0" indent="0" algn="just" eaLnBrk="0">
              <a:buNone/>
            </a:pPr>
            <a:r>
              <a:rPr lang="en-GB" b="1" dirty="0">
                <a:solidFill>
                  <a:srgbClr val="000000"/>
                </a:solidFill>
                <a:latin typeface="Roboto Medium"/>
              </a:rPr>
              <a:t>Replacing all the occurrence of the pattern in a line : </a:t>
            </a:r>
            <a:r>
              <a:rPr lang="en-GB" dirty="0">
                <a:solidFill>
                  <a:srgbClr val="000000"/>
                </a:solidFill>
                <a:latin typeface="Roboto Medium"/>
              </a:rPr>
              <a:t>The substitute flag /g (global replacement) specifies the </a:t>
            </a:r>
            <a:r>
              <a:rPr lang="en-GB" dirty="0" err="1">
                <a:solidFill>
                  <a:srgbClr val="000000"/>
                </a:solidFill>
                <a:latin typeface="Roboto Medium"/>
              </a:rPr>
              <a:t>sed</a:t>
            </a:r>
            <a:r>
              <a:rPr lang="en-GB" dirty="0">
                <a:solidFill>
                  <a:srgbClr val="000000"/>
                </a:solidFill>
                <a:latin typeface="Roboto Medium"/>
              </a:rPr>
              <a:t> command to replace all the occurrences of the string in the line.</a:t>
            </a:r>
          </a:p>
          <a:p>
            <a:pPr marL="0" indent="0" algn="just" eaLnBrk="0">
              <a:buNone/>
            </a:pPr>
            <a:r>
              <a:rPr lang="en-GB" b="1" dirty="0">
                <a:solidFill>
                  <a:srgbClr val="000000"/>
                </a:solidFill>
                <a:latin typeface="Roboto Medium"/>
              </a:rPr>
              <a:t>$</a:t>
            </a:r>
            <a:r>
              <a:rPr lang="en-GB" b="1" dirty="0" err="1">
                <a:solidFill>
                  <a:srgbClr val="000000"/>
                </a:solidFill>
                <a:latin typeface="Roboto Medium"/>
              </a:rPr>
              <a:t>sed</a:t>
            </a:r>
            <a:r>
              <a:rPr lang="en-GB" b="1" dirty="0">
                <a:solidFill>
                  <a:srgbClr val="000000"/>
                </a:solidFill>
                <a:latin typeface="Roboto Medium"/>
              </a:rPr>
              <a:t> –n ‘5 s/unix/linux/3' geekfile.txt</a:t>
            </a:r>
            <a:r>
              <a:rPr lang="en-GB" dirty="0">
                <a:solidFill>
                  <a:srgbClr val="000000"/>
                </a:solidFill>
                <a:latin typeface="Roboto Medium"/>
              </a:rPr>
              <a:t> </a:t>
            </a:r>
          </a:p>
          <a:p>
            <a:pPr marL="0" indent="0" algn="just" eaLnBrk="0">
              <a:buNone/>
            </a:pPr>
            <a:r>
              <a:rPr lang="en-GB" b="1" dirty="0">
                <a:solidFill>
                  <a:srgbClr val="000000"/>
                </a:solidFill>
                <a:latin typeface="Roboto Medium"/>
              </a:rPr>
              <a:t>Output :</a:t>
            </a:r>
            <a:endParaRPr lang="en-GB" dirty="0">
              <a:solidFill>
                <a:srgbClr val="000000"/>
              </a:solidFill>
              <a:latin typeface="Roboto Medium"/>
            </a:endParaRPr>
          </a:p>
          <a:p>
            <a:pPr marL="0" indent="0" algn="just" eaLnBrk="0">
              <a:buNone/>
            </a:pPr>
            <a:r>
              <a:rPr lang="en-GB" dirty="0">
                <a:solidFill>
                  <a:srgbClr val="000000"/>
                </a:solidFill>
                <a:latin typeface="Roboto Medium"/>
              </a:rPr>
              <a:t>linux is great </a:t>
            </a:r>
            <a:r>
              <a:rPr lang="en-GB" dirty="0" err="1">
                <a:solidFill>
                  <a:srgbClr val="000000"/>
                </a:solidFill>
                <a:latin typeface="Roboto Medium"/>
              </a:rPr>
              <a:t>os</a:t>
            </a:r>
            <a:r>
              <a:rPr lang="en-GB" dirty="0">
                <a:solidFill>
                  <a:srgbClr val="000000"/>
                </a:solidFill>
                <a:latin typeface="Roboto Medium"/>
              </a:rPr>
              <a:t>. linux is </a:t>
            </a:r>
            <a:r>
              <a:rPr lang="en-GB" dirty="0" err="1">
                <a:solidFill>
                  <a:srgbClr val="000000"/>
                </a:solidFill>
                <a:latin typeface="Roboto Medium"/>
              </a:rPr>
              <a:t>opensource</a:t>
            </a:r>
            <a:r>
              <a:rPr lang="en-GB" dirty="0">
                <a:solidFill>
                  <a:srgbClr val="000000"/>
                </a:solidFill>
                <a:latin typeface="Roboto Medium"/>
              </a:rPr>
              <a:t>. linux is free </a:t>
            </a:r>
            <a:r>
              <a:rPr lang="en-GB" dirty="0" err="1">
                <a:solidFill>
                  <a:srgbClr val="000000"/>
                </a:solidFill>
                <a:latin typeface="Roboto Medium"/>
              </a:rPr>
              <a:t>os</a:t>
            </a:r>
            <a:r>
              <a:rPr lang="en-GB" dirty="0">
                <a:solidFill>
                  <a:srgbClr val="000000"/>
                </a:solidFill>
                <a:latin typeface="Roboto Medium"/>
              </a:rPr>
              <a:t>. </a:t>
            </a:r>
          </a:p>
          <a:p>
            <a:pPr marL="0" indent="0" algn="just" eaLnBrk="0">
              <a:buNone/>
            </a:pPr>
            <a:r>
              <a:rPr lang="en-GB" dirty="0">
                <a:solidFill>
                  <a:srgbClr val="000000"/>
                </a:solidFill>
                <a:latin typeface="Roboto Medium"/>
              </a:rPr>
              <a:t>learn operating system. </a:t>
            </a:r>
          </a:p>
          <a:p>
            <a:pPr marL="0" indent="0" algn="just" eaLnBrk="0">
              <a:buNone/>
            </a:pPr>
            <a:r>
              <a:rPr lang="en-GB" dirty="0">
                <a:solidFill>
                  <a:srgbClr val="000000"/>
                </a:solidFill>
                <a:latin typeface="Roboto Medium"/>
              </a:rPr>
              <a:t>linux </a:t>
            </a:r>
            <a:r>
              <a:rPr lang="en-GB" dirty="0" err="1">
                <a:solidFill>
                  <a:srgbClr val="000000"/>
                </a:solidFill>
                <a:latin typeface="Roboto Medium"/>
              </a:rPr>
              <a:t>linux</a:t>
            </a:r>
            <a:r>
              <a:rPr lang="en-GB" dirty="0">
                <a:solidFill>
                  <a:srgbClr val="000000"/>
                </a:solidFill>
                <a:latin typeface="Roboto Medium"/>
              </a:rPr>
              <a:t> which one you choose. </a:t>
            </a:r>
          </a:p>
          <a:p>
            <a:pPr marL="0" indent="0" algn="just" eaLnBrk="0">
              <a:buNone/>
            </a:pPr>
            <a:r>
              <a:rPr lang="en-GB" dirty="0">
                <a:solidFill>
                  <a:srgbClr val="000000"/>
                </a:solidFill>
                <a:latin typeface="Roboto Medium"/>
              </a:rPr>
              <a:t>linux is easy to </a:t>
            </a:r>
            <a:r>
              <a:rPr lang="en-GB" dirty="0" err="1">
                <a:solidFill>
                  <a:srgbClr val="000000"/>
                </a:solidFill>
                <a:latin typeface="Roboto Medium"/>
              </a:rPr>
              <a:t>learn.linux</a:t>
            </a:r>
            <a:r>
              <a:rPr lang="en-GB" dirty="0">
                <a:solidFill>
                  <a:srgbClr val="000000"/>
                </a:solidFill>
                <a:latin typeface="Roboto Medium"/>
              </a:rPr>
              <a:t> is a multiuser </a:t>
            </a:r>
            <a:r>
              <a:rPr lang="en-GB" dirty="0" err="1">
                <a:solidFill>
                  <a:srgbClr val="000000"/>
                </a:solidFill>
                <a:latin typeface="Roboto Medium"/>
              </a:rPr>
              <a:t>os.Learn</a:t>
            </a:r>
            <a:r>
              <a:rPr lang="en-GB" dirty="0">
                <a:solidFill>
                  <a:srgbClr val="000000"/>
                </a:solidFill>
                <a:latin typeface="Roboto Medium"/>
              </a:rPr>
              <a:t> linux .linux is a powerful.</a:t>
            </a:r>
            <a:r>
              <a:rPr lang="en-GB" dirty="0">
                <a:latin typeface="Roboto Medium"/>
              </a:rPr>
              <a:t> </a:t>
            </a:r>
          </a:p>
          <a:p>
            <a:pPr marL="0" indent="0">
              <a:buNone/>
            </a:pPr>
            <a:endParaRPr lang="en-IN" dirty="0">
              <a:latin typeface="Roboto Medium"/>
            </a:endParaRPr>
          </a:p>
        </p:txBody>
      </p:sp>
    </p:spTree>
    <p:extLst>
      <p:ext uri="{BB962C8B-B14F-4D97-AF65-F5344CB8AC3E}">
        <p14:creationId xmlns:p14="http://schemas.microsoft.com/office/powerpoint/2010/main" val="2674115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609600"/>
            <a:ext cx="12649200" cy="7848302"/>
          </a:xfrm>
          <a:prstGeom prst="rect">
            <a:avLst/>
          </a:prstGeom>
        </p:spPr>
        <p:txBody>
          <a:bodyPr wrap="square">
            <a:spAutoFit/>
          </a:bodyPr>
          <a:lstStyle/>
          <a:p>
            <a:pPr algn="just" eaLnBrk="0"/>
            <a:r>
              <a:rPr lang="en-GB" sz="2800" b="1" dirty="0">
                <a:solidFill>
                  <a:srgbClr val="000000"/>
                </a:solidFill>
                <a:latin typeface="Open Sans"/>
              </a:rPr>
              <a:t>Deleting lines from a particular file :</a:t>
            </a:r>
            <a:r>
              <a:rPr lang="en-GB" sz="2800" dirty="0">
                <a:solidFill>
                  <a:srgbClr val="000000"/>
                </a:solidFill>
              </a:rPr>
              <a:t> </a:t>
            </a:r>
            <a:r>
              <a:rPr lang="en-GB" sz="2800" dirty="0">
                <a:solidFill>
                  <a:srgbClr val="000000"/>
                </a:solidFill>
                <a:latin typeface="Open Sans"/>
              </a:rPr>
              <a:t>SED command can also be used for deleting lines from a particular file. SED command is used for performing deletion operation without even opening the file.</a:t>
            </a:r>
          </a:p>
          <a:p>
            <a:pPr algn="just" eaLnBrk="0"/>
            <a:br>
              <a:rPr lang="en-GB" sz="2800" dirty="0"/>
            </a:br>
            <a:endParaRPr lang="en-GB" sz="2800" dirty="0"/>
          </a:p>
          <a:p>
            <a:pPr algn="just" eaLnBrk="0"/>
            <a:r>
              <a:rPr lang="en-GB" sz="2800" dirty="0">
                <a:solidFill>
                  <a:srgbClr val="000000"/>
                </a:solidFill>
                <a:latin typeface="Open Sans"/>
              </a:rPr>
              <a:t>Examples:</a:t>
            </a:r>
          </a:p>
          <a:p>
            <a:pPr algn="just" eaLnBrk="0"/>
            <a:br>
              <a:rPr lang="en-GB" sz="2800" dirty="0"/>
            </a:br>
            <a:r>
              <a:rPr lang="en-GB" sz="2800" dirty="0">
                <a:solidFill>
                  <a:srgbClr val="000000"/>
                </a:solidFill>
                <a:latin typeface="Open Sans"/>
              </a:rPr>
              <a:t>1. To Delete a particular line say n in this example</a:t>
            </a:r>
            <a:endParaRPr lang="en-GB" sz="2800" dirty="0"/>
          </a:p>
          <a:p>
            <a:pPr algn="just" eaLnBrk="0">
              <a:lnSpc>
                <a:spcPct val="100000"/>
              </a:lnSpc>
              <a:buClrTx/>
              <a:buSzTx/>
              <a:buFontTx/>
              <a:buNone/>
            </a:pPr>
            <a:r>
              <a:rPr lang="en-GB" sz="2800" dirty="0">
                <a:solidFill>
                  <a:srgbClr val="000000"/>
                </a:solidFill>
                <a:latin typeface="Consolas" panose="020B0609020204030204" pitchFamily="49" charset="0"/>
              </a:rPr>
              <a:t>Syntax: $ </a:t>
            </a:r>
            <a:r>
              <a:rPr lang="en-GB" sz="2800" dirty="0" err="1">
                <a:solidFill>
                  <a:srgbClr val="000000"/>
                </a:solidFill>
                <a:latin typeface="Consolas" panose="020B0609020204030204" pitchFamily="49" charset="0"/>
              </a:rPr>
              <a:t>sed</a:t>
            </a:r>
            <a:r>
              <a:rPr lang="en-GB" sz="2800" dirty="0">
                <a:solidFill>
                  <a:srgbClr val="000000"/>
                </a:solidFill>
                <a:latin typeface="Consolas" panose="020B0609020204030204" pitchFamily="49" charset="0"/>
              </a:rPr>
              <a:t> '</a:t>
            </a:r>
            <a:r>
              <a:rPr lang="en-GB" sz="2800" dirty="0" err="1">
                <a:solidFill>
                  <a:srgbClr val="000000"/>
                </a:solidFill>
                <a:latin typeface="Consolas" panose="020B0609020204030204" pitchFamily="49" charset="0"/>
              </a:rPr>
              <a:t>nd</a:t>
            </a:r>
            <a:r>
              <a:rPr lang="en-GB" sz="2800" dirty="0">
                <a:solidFill>
                  <a:srgbClr val="000000"/>
                </a:solidFill>
                <a:latin typeface="Consolas" panose="020B0609020204030204" pitchFamily="49" charset="0"/>
              </a:rPr>
              <a:t>' filename.txt </a:t>
            </a:r>
          </a:p>
          <a:p>
            <a:pPr algn="just" eaLnBrk="0">
              <a:lnSpc>
                <a:spcPct val="100000"/>
              </a:lnSpc>
              <a:buClrTx/>
              <a:buSzTx/>
              <a:buFontTx/>
              <a:buNone/>
            </a:pPr>
            <a:r>
              <a:rPr lang="en-GB" sz="2800" dirty="0">
                <a:solidFill>
                  <a:srgbClr val="000000"/>
                </a:solidFill>
                <a:latin typeface="Consolas" panose="020B0609020204030204" pitchFamily="49" charset="0"/>
              </a:rPr>
              <a:t>Example: $ </a:t>
            </a:r>
            <a:r>
              <a:rPr lang="en-GB" sz="2800" dirty="0" err="1">
                <a:solidFill>
                  <a:srgbClr val="000000"/>
                </a:solidFill>
                <a:latin typeface="Consolas" panose="020B0609020204030204" pitchFamily="49" charset="0"/>
              </a:rPr>
              <a:t>sed</a:t>
            </a:r>
            <a:r>
              <a:rPr lang="en-GB" sz="2800" dirty="0">
                <a:solidFill>
                  <a:srgbClr val="000000"/>
                </a:solidFill>
                <a:latin typeface="Consolas" panose="020B0609020204030204" pitchFamily="49" charset="0"/>
              </a:rPr>
              <a:t> '5d' filename.txt </a:t>
            </a:r>
          </a:p>
          <a:p>
            <a:pPr algn="just" eaLnBrk="0">
              <a:lnSpc>
                <a:spcPct val="100000"/>
              </a:lnSpc>
              <a:buClrTx/>
              <a:buSzTx/>
              <a:buFontTx/>
              <a:buNone/>
            </a:pPr>
            <a:endParaRPr lang="en-GB" sz="2800" dirty="0"/>
          </a:p>
          <a:p>
            <a:pPr algn="just" eaLnBrk="0">
              <a:lnSpc>
                <a:spcPct val="100000"/>
              </a:lnSpc>
              <a:buClrTx/>
              <a:buSzTx/>
              <a:buFontTx/>
              <a:buNone/>
            </a:pPr>
            <a:r>
              <a:rPr lang="en-GB" sz="2800" dirty="0">
                <a:solidFill>
                  <a:srgbClr val="000000"/>
                </a:solidFill>
                <a:latin typeface="Open Sans"/>
              </a:rPr>
              <a:t>2. To Delete a last line</a:t>
            </a:r>
            <a:endParaRPr lang="en-GB" sz="2800" dirty="0">
              <a:solidFill>
                <a:srgbClr val="000000"/>
              </a:solidFill>
              <a:latin typeface="Consolas" panose="020B0609020204030204" pitchFamily="49" charset="0"/>
            </a:endParaRPr>
          </a:p>
          <a:p>
            <a:pPr algn="just" eaLnBrk="0">
              <a:lnSpc>
                <a:spcPct val="100000"/>
              </a:lnSpc>
              <a:buClrTx/>
              <a:buSzTx/>
              <a:buFontTx/>
              <a:buNone/>
            </a:pPr>
            <a:r>
              <a:rPr lang="en-GB" sz="2800" dirty="0">
                <a:solidFill>
                  <a:srgbClr val="000000"/>
                </a:solidFill>
                <a:latin typeface="Consolas" panose="020B0609020204030204" pitchFamily="49" charset="0"/>
              </a:rPr>
              <a:t>Syntax: $ </a:t>
            </a:r>
            <a:r>
              <a:rPr lang="en-GB" sz="2800" dirty="0" err="1">
                <a:solidFill>
                  <a:srgbClr val="000000"/>
                </a:solidFill>
                <a:latin typeface="Consolas" panose="020B0609020204030204" pitchFamily="49" charset="0"/>
              </a:rPr>
              <a:t>sed</a:t>
            </a:r>
            <a:r>
              <a:rPr lang="en-GB" sz="2800" dirty="0">
                <a:solidFill>
                  <a:srgbClr val="000000"/>
                </a:solidFill>
                <a:latin typeface="Consolas" panose="020B0609020204030204" pitchFamily="49" charset="0"/>
              </a:rPr>
              <a:t> '$d' filename.txt </a:t>
            </a:r>
          </a:p>
          <a:p>
            <a:pPr algn="just" eaLnBrk="0">
              <a:lnSpc>
                <a:spcPct val="100000"/>
              </a:lnSpc>
              <a:buClrTx/>
              <a:buSzTx/>
              <a:buFontTx/>
              <a:buNone/>
            </a:pPr>
            <a:endParaRPr lang="en-GB" sz="2800" dirty="0"/>
          </a:p>
          <a:p>
            <a:pPr algn="just" eaLnBrk="0">
              <a:lnSpc>
                <a:spcPct val="100000"/>
              </a:lnSpc>
              <a:buClrTx/>
              <a:buSzTx/>
              <a:buFontTx/>
              <a:buNone/>
            </a:pPr>
            <a:r>
              <a:rPr lang="en-GB" sz="2800" dirty="0">
                <a:solidFill>
                  <a:srgbClr val="000000"/>
                </a:solidFill>
                <a:latin typeface="Open Sans"/>
              </a:rPr>
              <a:t>3. To Delete line from range x to y</a:t>
            </a:r>
            <a:endParaRPr lang="en-GB" sz="2800" dirty="0">
              <a:solidFill>
                <a:srgbClr val="000000"/>
              </a:solidFill>
              <a:latin typeface="Consolas" panose="020B0609020204030204" pitchFamily="49" charset="0"/>
            </a:endParaRPr>
          </a:p>
          <a:p>
            <a:pPr algn="just" eaLnBrk="0">
              <a:lnSpc>
                <a:spcPct val="100000"/>
              </a:lnSpc>
              <a:buClrTx/>
              <a:buSzTx/>
              <a:buFontTx/>
              <a:buNone/>
            </a:pPr>
            <a:r>
              <a:rPr lang="en-GB" sz="2800" dirty="0">
                <a:solidFill>
                  <a:srgbClr val="000000"/>
                </a:solidFill>
                <a:latin typeface="Consolas" panose="020B0609020204030204" pitchFamily="49" charset="0"/>
              </a:rPr>
              <a:t>Syntax: $ </a:t>
            </a:r>
            <a:r>
              <a:rPr lang="en-GB" sz="2800" dirty="0" err="1">
                <a:solidFill>
                  <a:srgbClr val="000000"/>
                </a:solidFill>
                <a:latin typeface="Consolas" panose="020B0609020204030204" pitchFamily="49" charset="0"/>
              </a:rPr>
              <a:t>sed</a:t>
            </a:r>
            <a:r>
              <a:rPr lang="en-GB" sz="2800" dirty="0">
                <a:solidFill>
                  <a:srgbClr val="000000"/>
                </a:solidFill>
                <a:latin typeface="Consolas" panose="020B0609020204030204" pitchFamily="49" charset="0"/>
              </a:rPr>
              <a:t> '</a:t>
            </a:r>
            <a:r>
              <a:rPr lang="en-GB" sz="2800" dirty="0" err="1">
                <a:solidFill>
                  <a:srgbClr val="000000"/>
                </a:solidFill>
                <a:latin typeface="Consolas" panose="020B0609020204030204" pitchFamily="49" charset="0"/>
              </a:rPr>
              <a:t>x,yd</a:t>
            </a:r>
            <a:r>
              <a:rPr lang="en-GB" sz="2800" dirty="0">
                <a:solidFill>
                  <a:srgbClr val="000000"/>
                </a:solidFill>
                <a:latin typeface="Consolas" panose="020B0609020204030204" pitchFamily="49" charset="0"/>
              </a:rPr>
              <a:t>' filename.txt </a:t>
            </a:r>
          </a:p>
          <a:p>
            <a:pPr algn="just" eaLnBrk="0">
              <a:lnSpc>
                <a:spcPct val="100000"/>
              </a:lnSpc>
              <a:buClrTx/>
              <a:buSzTx/>
              <a:buFontTx/>
              <a:buNone/>
            </a:pPr>
            <a:r>
              <a:rPr lang="en-GB" sz="2800" dirty="0">
                <a:solidFill>
                  <a:srgbClr val="000000"/>
                </a:solidFill>
                <a:latin typeface="Consolas" panose="020B0609020204030204" pitchFamily="49" charset="0"/>
              </a:rPr>
              <a:t>Example: $ </a:t>
            </a:r>
            <a:r>
              <a:rPr lang="en-GB" sz="2800" dirty="0" err="1">
                <a:solidFill>
                  <a:srgbClr val="000000"/>
                </a:solidFill>
                <a:latin typeface="Consolas" panose="020B0609020204030204" pitchFamily="49" charset="0"/>
              </a:rPr>
              <a:t>sed</a:t>
            </a:r>
            <a:r>
              <a:rPr lang="en-GB" sz="2800" dirty="0">
                <a:solidFill>
                  <a:srgbClr val="000000"/>
                </a:solidFill>
                <a:latin typeface="Consolas" panose="020B0609020204030204" pitchFamily="49" charset="0"/>
              </a:rPr>
              <a:t> '3,6d' filename.txt </a:t>
            </a:r>
          </a:p>
          <a:p>
            <a:pPr algn="just" eaLnBrk="0">
              <a:lnSpc>
                <a:spcPct val="100000"/>
              </a:lnSpc>
              <a:buClrTx/>
              <a:buSzTx/>
              <a:buFontTx/>
              <a:buNone/>
            </a:pPr>
            <a:endParaRPr lang="en-GB" sz="2800" dirty="0"/>
          </a:p>
        </p:txBody>
      </p:sp>
    </p:spTree>
    <p:extLst>
      <p:ext uri="{BB962C8B-B14F-4D97-AF65-F5344CB8AC3E}">
        <p14:creationId xmlns:p14="http://schemas.microsoft.com/office/powerpoint/2010/main" val="2407743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676400"/>
            <a:ext cx="12649200" cy="3439403"/>
          </a:xfrm>
          <a:prstGeom prst="rect">
            <a:avLst/>
          </a:prstGeom>
        </p:spPr>
        <p:txBody>
          <a:bodyPr wrap="square">
            <a:spAutoFit/>
          </a:bodyPr>
          <a:lstStyle/>
          <a:p>
            <a:pPr algn="just" eaLnBrk="0">
              <a:lnSpc>
                <a:spcPct val="100000"/>
              </a:lnSpc>
              <a:buClrTx/>
              <a:buSzTx/>
              <a:buFontTx/>
              <a:buNone/>
            </a:pPr>
            <a:r>
              <a:rPr lang="en-GB" sz="2900" dirty="0">
                <a:solidFill>
                  <a:srgbClr val="000000"/>
                </a:solidFill>
                <a:latin typeface="Roboto Medium"/>
              </a:rPr>
              <a:t>To Delete from nth to last line</a:t>
            </a:r>
          </a:p>
          <a:p>
            <a:pPr algn="just" eaLnBrk="0">
              <a:lnSpc>
                <a:spcPct val="100000"/>
              </a:lnSpc>
              <a:buClrTx/>
              <a:buSzTx/>
              <a:buFontTx/>
              <a:buNone/>
            </a:pPr>
            <a:r>
              <a:rPr lang="en-GB" sz="2900" dirty="0">
                <a:solidFill>
                  <a:srgbClr val="000000"/>
                </a:solidFill>
                <a:latin typeface="Roboto Medium"/>
              </a:rPr>
              <a:t>Syntax: $ </a:t>
            </a:r>
            <a:r>
              <a:rPr lang="en-GB" sz="2900" dirty="0" err="1">
                <a:solidFill>
                  <a:srgbClr val="000000"/>
                </a:solidFill>
                <a:latin typeface="Roboto Medium"/>
              </a:rPr>
              <a:t>sed</a:t>
            </a:r>
            <a:r>
              <a:rPr lang="en-GB" sz="2900" dirty="0">
                <a:solidFill>
                  <a:srgbClr val="000000"/>
                </a:solidFill>
                <a:latin typeface="Roboto Medium"/>
              </a:rPr>
              <a:t> '</a:t>
            </a:r>
            <a:r>
              <a:rPr lang="en-GB" sz="2900" dirty="0" err="1">
                <a:solidFill>
                  <a:srgbClr val="000000"/>
                </a:solidFill>
                <a:latin typeface="Roboto Medium"/>
              </a:rPr>
              <a:t>nth,$d</a:t>
            </a:r>
            <a:r>
              <a:rPr lang="en-GB" sz="2900" dirty="0">
                <a:solidFill>
                  <a:srgbClr val="000000"/>
                </a:solidFill>
                <a:latin typeface="Roboto Medium"/>
              </a:rPr>
              <a:t>' filename.txt </a:t>
            </a:r>
          </a:p>
          <a:p>
            <a:pPr algn="just" eaLnBrk="0">
              <a:lnSpc>
                <a:spcPct val="100000"/>
              </a:lnSpc>
              <a:buClrTx/>
              <a:buSzTx/>
              <a:buFontTx/>
              <a:buNone/>
            </a:pPr>
            <a:r>
              <a:rPr lang="en-GB" sz="2900" dirty="0">
                <a:solidFill>
                  <a:srgbClr val="000000"/>
                </a:solidFill>
                <a:latin typeface="Roboto Medium"/>
              </a:rPr>
              <a:t>Example: $ </a:t>
            </a:r>
            <a:r>
              <a:rPr lang="en-GB" sz="2900" dirty="0" err="1">
                <a:solidFill>
                  <a:srgbClr val="000000"/>
                </a:solidFill>
                <a:latin typeface="Roboto Medium"/>
              </a:rPr>
              <a:t>sed</a:t>
            </a:r>
            <a:r>
              <a:rPr lang="en-GB" sz="2900" dirty="0">
                <a:solidFill>
                  <a:srgbClr val="000000"/>
                </a:solidFill>
                <a:latin typeface="Roboto Medium"/>
              </a:rPr>
              <a:t> '12,$d' filename.txt </a:t>
            </a:r>
          </a:p>
          <a:p>
            <a:pPr algn="just" eaLnBrk="0">
              <a:lnSpc>
                <a:spcPct val="100000"/>
              </a:lnSpc>
              <a:buClrTx/>
              <a:buSzTx/>
              <a:buFontTx/>
              <a:buNone/>
            </a:pPr>
            <a:endParaRPr lang="en-GB" sz="2900" dirty="0">
              <a:latin typeface="Roboto Medium"/>
            </a:endParaRPr>
          </a:p>
          <a:p>
            <a:pPr algn="just" eaLnBrk="0">
              <a:lnSpc>
                <a:spcPct val="150000"/>
              </a:lnSpc>
              <a:buClrTx/>
              <a:buSzTx/>
              <a:buFontTx/>
              <a:buNone/>
            </a:pPr>
            <a:r>
              <a:rPr lang="en-GB" sz="2900" dirty="0">
                <a:solidFill>
                  <a:srgbClr val="000000"/>
                </a:solidFill>
                <a:latin typeface="Roboto Medium"/>
              </a:rPr>
              <a:t>To Delete pattern matching line</a:t>
            </a:r>
          </a:p>
          <a:p>
            <a:pPr algn="just" eaLnBrk="0">
              <a:lnSpc>
                <a:spcPct val="100000"/>
              </a:lnSpc>
              <a:buClrTx/>
              <a:buSzTx/>
              <a:buFontTx/>
              <a:buNone/>
            </a:pPr>
            <a:r>
              <a:rPr lang="en-GB" sz="2900" dirty="0">
                <a:solidFill>
                  <a:srgbClr val="000000"/>
                </a:solidFill>
                <a:latin typeface="Roboto Medium"/>
              </a:rPr>
              <a:t>Syntax: $ </a:t>
            </a:r>
            <a:r>
              <a:rPr lang="en-GB" sz="2900" dirty="0" err="1">
                <a:solidFill>
                  <a:srgbClr val="000000"/>
                </a:solidFill>
                <a:latin typeface="Roboto Medium"/>
              </a:rPr>
              <a:t>sed</a:t>
            </a:r>
            <a:r>
              <a:rPr lang="en-GB" sz="2900" dirty="0">
                <a:solidFill>
                  <a:srgbClr val="000000"/>
                </a:solidFill>
                <a:latin typeface="Roboto Medium"/>
              </a:rPr>
              <a:t> '/pattern/d' filename.txt </a:t>
            </a:r>
          </a:p>
          <a:p>
            <a:pPr algn="just" eaLnBrk="0">
              <a:lnSpc>
                <a:spcPct val="100000"/>
              </a:lnSpc>
              <a:buClrTx/>
              <a:buSzTx/>
              <a:buFontTx/>
              <a:buNone/>
            </a:pPr>
            <a:r>
              <a:rPr lang="en-GB" sz="2900" dirty="0">
                <a:solidFill>
                  <a:srgbClr val="000000"/>
                </a:solidFill>
                <a:latin typeface="Roboto Medium"/>
              </a:rPr>
              <a:t>Example: $ </a:t>
            </a:r>
            <a:r>
              <a:rPr lang="en-GB" sz="2900" dirty="0" err="1">
                <a:solidFill>
                  <a:srgbClr val="000000"/>
                </a:solidFill>
                <a:latin typeface="Roboto Medium"/>
              </a:rPr>
              <a:t>sed</a:t>
            </a:r>
            <a:r>
              <a:rPr lang="en-GB" sz="2900" dirty="0">
                <a:solidFill>
                  <a:srgbClr val="000000"/>
                </a:solidFill>
                <a:latin typeface="Roboto Medium"/>
              </a:rPr>
              <a:t> '/</a:t>
            </a:r>
            <a:r>
              <a:rPr lang="en-GB" sz="2900" dirty="0" err="1">
                <a:solidFill>
                  <a:srgbClr val="000000"/>
                </a:solidFill>
                <a:latin typeface="Roboto Medium"/>
              </a:rPr>
              <a:t>abc</a:t>
            </a:r>
            <a:r>
              <a:rPr lang="en-GB" sz="2900" dirty="0">
                <a:solidFill>
                  <a:srgbClr val="000000"/>
                </a:solidFill>
                <a:latin typeface="Roboto Medium"/>
              </a:rPr>
              <a:t>/d' filename.txt</a:t>
            </a:r>
            <a:r>
              <a:rPr lang="en-GB" sz="2900" dirty="0">
                <a:latin typeface="Roboto Medium"/>
              </a:rPr>
              <a:t> </a:t>
            </a:r>
          </a:p>
        </p:txBody>
      </p:sp>
    </p:spTree>
    <p:extLst>
      <p:ext uri="{BB962C8B-B14F-4D97-AF65-F5344CB8AC3E}">
        <p14:creationId xmlns:p14="http://schemas.microsoft.com/office/powerpoint/2010/main" val="632977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u="sng" dirty="0">
                <a:solidFill>
                  <a:srgbClr val="000000"/>
                </a:solidFill>
                <a:latin typeface="Calibri" panose="020F0502020204030204" pitchFamily="34" charset="0"/>
              </a:rPr>
              <a:t>AWK</a:t>
            </a:r>
            <a:endParaRPr lang="en-IN" dirty="0"/>
          </a:p>
        </p:txBody>
      </p:sp>
      <p:sp>
        <p:nvSpPr>
          <p:cNvPr id="3" name="Text Placeholder 2"/>
          <p:cNvSpPr>
            <a:spLocks noGrp="1"/>
          </p:cNvSpPr>
          <p:nvPr>
            <p:ph type="body" sz="quarter" idx="17"/>
          </p:nvPr>
        </p:nvSpPr>
        <p:spPr>
          <a:xfrm>
            <a:off x="834481" y="1828800"/>
            <a:ext cx="12961441" cy="5184576"/>
          </a:xfrm>
        </p:spPr>
        <p:txBody>
          <a:bodyPr/>
          <a:lstStyle/>
          <a:p>
            <a:pPr algn="just" eaLnBrk="0"/>
            <a:r>
              <a:rPr lang="en-US" sz="3200" dirty="0">
                <a:solidFill>
                  <a:srgbClr val="000000"/>
                </a:solidFill>
                <a:latin typeface="Calibri" panose="020F0502020204030204" pitchFamily="34" charset="0"/>
              </a:rPr>
              <a:t>AWK is an interpreted programming language. It is very powerful and specially designed for text processing. </a:t>
            </a:r>
          </a:p>
          <a:p>
            <a:pPr algn="just" eaLnBrk="0"/>
            <a:r>
              <a:rPr lang="en-US" sz="3200" dirty="0">
                <a:solidFill>
                  <a:srgbClr val="000000"/>
                </a:solidFill>
                <a:latin typeface="Calibri" panose="020F0502020204030204" pitchFamily="34" charset="0"/>
              </a:rPr>
              <a:t>Its name is derived from the family names of its authors − </a:t>
            </a:r>
          </a:p>
          <a:p>
            <a:pPr algn="just" eaLnBrk="0"/>
            <a:r>
              <a:rPr lang="en-US" sz="3200" b="1" dirty="0">
                <a:solidFill>
                  <a:srgbClr val="000000"/>
                </a:solidFill>
                <a:latin typeface="Calibri" panose="020F0502020204030204" pitchFamily="34" charset="0"/>
              </a:rPr>
              <a:t>Alfred </a:t>
            </a:r>
            <a:r>
              <a:rPr lang="en-US" sz="3200" b="1" dirty="0" err="1">
                <a:solidFill>
                  <a:srgbClr val="000000"/>
                </a:solidFill>
                <a:latin typeface="Calibri" panose="020F0502020204030204" pitchFamily="34" charset="0"/>
              </a:rPr>
              <a:t>Aho</a:t>
            </a:r>
            <a:r>
              <a:rPr lang="en-US" sz="3200" b="1" dirty="0">
                <a:solidFill>
                  <a:srgbClr val="000000"/>
                </a:solidFill>
                <a:latin typeface="Calibri" panose="020F0502020204030204" pitchFamily="34" charset="0"/>
              </a:rPr>
              <a:t>, Peter Weinberger, and Brian Kernighan.</a:t>
            </a:r>
            <a:endParaRPr lang="en-US" sz="1800" dirty="0"/>
          </a:p>
          <a:p>
            <a:pPr algn="just" eaLnBrk="0">
              <a:lnSpc>
                <a:spcPct val="100000"/>
              </a:lnSpc>
              <a:buClrTx/>
              <a:buSzTx/>
              <a:buFontTx/>
              <a:buNone/>
            </a:pPr>
            <a:endParaRPr lang="en-US" sz="3200" dirty="0">
              <a:solidFill>
                <a:srgbClr val="000000"/>
              </a:solidFill>
              <a:latin typeface="Calibri" panose="020F0502020204030204" pitchFamily="34" charset="0"/>
            </a:endParaRPr>
          </a:p>
          <a:p>
            <a:pPr algn="just" eaLnBrk="0">
              <a:lnSpc>
                <a:spcPct val="100000"/>
              </a:lnSpc>
              <a:buClrTx/>
              <a:buSzTx/>
              <a:buFontTx/>
              <a:buNone/>
            </a:pPr>
            <a:r>
              <a:rPr lang="en-US" sz="3200" dirty="0">
                <a:solidFill>
                  <a:srgbClr val="000000"/>
                </a:solidFill>
                <a:latin typeface="Calibri" panose="020F0502020204030204" pitchFamily="34" charset="0"/>
              </a:rPr>
              <a:t>The version of AWK that GNU/Linux distributes is written and maintained by the Free Software Foundation (FSF); it is often referred to as </a:t>
            </a:r>
            <a:r>
              <a:rPr lang="en-US" sz="3200" b="1" dirty="0">
                <a:solidFill>
                  <a:srgbClr val="000000"/>
                </a:solidFill>
                <a:latin typeface="Calibri" panose="020F0502020204030204" pitchFamily="34" charset="0"/>
              </a:rPr>
              <a:t>GNU AWK.</a:t>
            </a:r>
            <a:endParaRPr lang="en-US" sz="4400" dirty="0"/>
          </a:p>
          <a:p>
            <a:pPr algn="just"/>
            <a:endParaRPr lang="en-IN" dirty="0"/>
          </a:p>
        </p:txBody>
      </p:sp>
    </p:spTree>
    <p:extLst>
      <p:ext uri="{BB962C8B-B14F-4D97-AF65-F5344CB8AC3E}">
        <p14:creationId xmlns:p14="http://schemas.microsoft.com/office/powerpoint/2010/main" val="2287411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21214"/>
                </a:solidFill>
                <a:latin typeface="Roboto Medium"/>
              </a:rPr>
              <a:t>Types of AWK</a:t>
            </a:r>
            <a:endParaRPr lang="en-IN" dirty="0">
              <a:latin typeface="Roboto Medium"/>
            </a:endParaRPr>
          </a:p>
        </p:txBody>
      </p:sp>
      <p:sp>
        <p:nvSpPr>
          <p:cNvPr id="3" name="Text Placeholder 2"/>
          <p:cNvSpPr>
            <a:spLocks noGrp="1"/>
          </p:cNvSpPr>
          <p:nvPr>
            <p:ph type="body" sz="quarter" idx="17"/>
          </p:nvPr>
        </p:nvSpPr>
        <p:spPr>
          <a:xfrm>
            <a:off x="826014" y="1752600"/>
            <a:ext cx="12961441" cy="5184576"/>
          </a:xfrm>
        </p:spPr>
        <p:txBody>
          <a:bodyPr/>
          <a:lstStyle/>
          <a:p>
            <a:pPr algn="just">
              <a:lnSpc>
                <a:spcPct val="100000"/>
              </a:lnSpc>
              <a:buClrTx/>
              <a:buSzTx/>
              <a:buFontTx/>
              <a:buNone/>
            </a:pPr>
            <a:r>
              <a:rPr lang="en-US" dirty="0">
                <a:solidFill>
                  <a:srgbClr val="000000"/>
                </a:solidFill>
                <a:latin typeface="Roboto Medium"/>
              </a:rPr>
              <a:t>Following are the variants of AWK −</a:t>
            </a:r>
            <a:endParaRPr lang="en-US" dirty="0">
              <a:latin typeface="Roboto Medium"/>
            </a:endParaRPr>
          </a:p>
          <a:p>
            <a:pPr algn="just">
              <a:lnSpc>
                <a:spcPct val="100000"/>
              </a:lnSpc>
              <a:buClrTx/>
              <a:buSzTx/>
              <a:buFontTx/>
              <a:buChar char="•"/>
            </a:pPr>
            <a:r>
              <a:rPr lang="en-US" b="1" dirty="0">
                <a:solidFill>
                  <a:srgbClr val="000000"/>
                </a:solidFill>
                <a:latin typeface="Roboto Medium"/>
              </a:rPr>
              <a:t>AWK</a:t>
            </a:r>
            <a:r>
              <a:rPr lang="en-US" dirty="0">
                <a:solidFill>
                  <a:srgbClr val="000000"/>
                </a:solidFill>
                <a:latin typeface="Roboto Medium"/>
              </a:rPr>
              <a:t> − Original AWK from AT &amp; T Laboratory.</a:t>
            </a:r>
            <a:endParaRPr lang="en-US" dirty="0">
              <a:latin typeface="Roboto Medium"/>
            </a:endParaRPr>
          </a:p>
          <a:p>
            <a:pPr algn="just">
              <a:lnSpc>
                <a:spcPct val="100000"/>
              </a:lnSpc>
              <a:buClrTx/>
              <a:buSzTx/>
              <a:buFontTx/>
              <a:buChar char="•"/>
            </a:pPr>
            <a:r>
              <a:rPr lang="en-US" b="1" dirty="0">
                <a:solidFill>
                  <a:srgbClr val="000000"/>
                </a:solidFill>
                <a:latin typeface="Roboto Medium"/>
              </a:rPr>
              <a:t>NAWK</a:t>
            </a:r>
            <a:r>
              <a:rPr lang="en-US" dirty="0">
                <a:solidFill>
                  <a:srgbClr val="000000"/>
                </a:solidFill>
                <a:latin typeface="Roboto Medium"/>
              </a:rPr>
              <a:t> − Newer and improved version of AWK from AT &amp; T Laboratory.</a:t>
            </a:r>
            <a:endParaRPr lang="en-US" dirty="0">
              <a:latin typeface="Roboto Medium"/>
            </a:endParaRPr>
          </a:p>
          <a:p>
            <a:pPr algn="just">
              <a:lnSpc>
                <a:spcPct val="100000"/>
              </a:lnSpc>
              <a:buClrTx/>
              <a:buSzTx/>
              <a:buFontTx/>
              <a:buChar char="•"/>
            </a:pPr>
            <a:r>
              <a:rPr lang="en-US" b="1" dirty="0">
                <a:solidFill>
                  <a:srgbClr val="000000"/>
                </a:solidFill>
                <a:latin typeface="Roboto Medium"/>
              </a:rPr>
              <a:t>GAWK</a:t>
            </a:r>
            <a:r>
              <a:rPr lang="en-US" dirty="0">
                <a:solidFill>
                  <a:srgbClr val="000000"/>
                </a:solidFill>
                <a:latin typeface="Roboto Medium"/>
              </a:rPr>
              <a:t> − It is GNU AWK. All GNU/Linux distributions ship GAWK. It is fully compatible with AWK and NAWK.</a:t>
            </a:r>
            <a:endParaRPr lang="en-US" dirty="0">
              <a:latin typeface="Roboto Medium"/>
            </a:endParaRPr>
          </a:p>
          <a:p>
            <a:endParaRPr lang="en-IN" dirty="0">
              <a:latin typeface="Roboto Medium"/>
            </a:endParaRPr>
          </a:p>
        </p:txBody>
      </p:sp>
    </p:spTree>
    <p:extLst>
      <p:ext uri="{BB962C8B-B14F-4D97-AF65-F5344CB8AC3E}">
        <p14:creationId xmlns:p14="http://schemas.microsoft.com/office/powerpoint/2010/main" val="32143605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21214"/>
                </a:solidFill>
                <a:latin typeface="Roboto Medium"/>
              </a:rPr>
              <a:t>Typical Uses of AWK</a:t>
            </a:r>
            <a:endParaRPr lang="en-IN" dirty="0">
              <a:latin typeface="Roboto Medium"/>
            </a:endParaRPr>
          </a:p>
        </p:txBody>
      </p:sp>
      <p:sp>
        <p:nvSpPr>
          <p:cNvPr id="3" name="Text Placeholder 2"/>
          <p:cNvSpPr>
            <a:spLocks noGrp="1"/>
          </p:cNvSpPr>
          <p:nvPr>
            <p:ph type="body" sz="quarter" idx="17"/>
          </p:nvPr>
        </p:nvSpPr>
        <p:spPr>
          <a:xfrm>
            <a:off x="834481" y="1905000"/>
            <a:ext cx="12961441" cy="5184576"/>
          </a:xfrm>
        </p:spPr>
        <p:txBody>
          <a:bodyPr/>
          <a:lstStyle/>
          <a:p>
            <a:pPr eaLnBrk="0">
              <a:lnSpc>
                <a:spcPct val="100000"/>
              </a:lnSpc>
              <a:buClrTx/>
              <a:buSzTx/>
              <a:buFontTx/>
              <a:buNone/>
            </a:pPr>
            <a:r>
              <a:rPr lang="en-US" dirty="0">
                <a:solidFill>
                  <a:srgbClr val="000000"/>
                </a:solidFill>
                <a:latin typeface="Roboto Medium"/>
              </a:rPr>
              <a:t>MANY tasks can be done with AWK. Listed below are just a few of them −</a:t>
            </a:r>
            <a:endParaRPr lang="en-US" dirty="0">
              <a:latin typeface="Roboto Medium"/>
            </a:endParaRPr>
          </a:p>
          <a:p>
            <a:pPr eaLnBrk="0">
              <a:lnSpc>
                <a:spcPct val="100000"/>
              </a:lnSpc>
              <a:buClrTx/>
              <a:buSzTx/>
              <a:buFontTx/>
              <a:buChar char="•"/>
            </a:pPr>
            <a:r>
              <a:rPr lang="en-US" dirty="0">
                <a:solidFill>
                  <a:srgbClr val="000000"/>
                </a:solidFill>
                <a:latin typeface="Roboto Medium"/>
              </a:rPr>
              <a:t>Text processing,</a:t>
            </a:r>
          </a:p>
          <a:p>
            <a:pPr eaLnBrk="0">
              <a:lnSpc>
                <a:spcPct val="100000"/>
              </a:lnSpc>
              <a:buClrTx/>
              <a:buSzTx/>
              <a:buFontTx/>
              <a:buChar char="•"/>
            </a:pPr>
            <a:r>
              <a:rPr lang="en-US" dirty="0">
                <a:solidFill>
                  <a:srgbClr val="000000"/>
                </a:solidFill>
                <a:latin typeface="Roboto Medium"/>
              </a:rPr>
              <a:t>Producing formatted text reports,</a:t>
            </a:r>
          </a:p>
          <a:p>
            <a:pPr eaLnBrk="0">
              <a:lnSpc>
                <a:spcPct val="100000"/>
              </a:lnSpc>
              <a:buClrTx/>
              <a:buSzTx/>
              <a:buFontTx/>
              <a:buChar char="•"/>
            </a:pPr>
            <a:r>
              <a:rPr lang="en-US" dirty="0">
                <a:solidFill>
                  <a:srgbClr val="000000"/>
                </a:solidFill>
                <a:latin typeface="Roboto Medium"/>
              </a:rPr>
              <a:t>Performing arithmetic operations,</a:t>
            </a:r>
          </a:p>
          <a:p>
            <a:pPr eaLnBrk="0">
              <a:lnSpc>
                <a:spcPct val="100000"/>
              </a:lnSpc>
              <a:buClrTx/>
              <a:buSzTx/>
              <a:buFontTx/>
              <a:buChar char="•"/>
            </a:pPr>
            <a:r>
              <a:rPr lang="en-US" dirty="0">
                <a:solidFill>
                  <a:srgbClr val="000000"/>
                </a:solidFill>
                <a:latin typeface="Roboto Medium"/>
              </a:rPr>
              <a:t>Performing string operations, and many more.</a:t>
            </a:r>
            <a:endParaRPr lang="en-US" dirty="0">
              <a:latin typeface="Roboto Medium"/>
            </a:endParaRPr>
          </a:p>
          <a:p>
            <a:pPr eaLnBrk="0">
              <a:lnSpc>
                <a:spcPct val="100000"/>
              </a:lnSpc>
              <a:buClrTx/>
              <a:buSzTx/>
              <a:buFontTx/>
              <a:buNone/>
            </a:pPr>
            <a:endParaRPr lang="en-US" dirty="0">
              <a:latin typeface="Roboto Medium"/>
            </a:endParaRPr>
          </a:p>
          <a:p>
            <a:endParaRPr lang="en-IN" dirty="0">
              <a:latin typeface="Roboto Medium"/>
            </a:endParaRPr>
          </a:p>
        </p:txBody>
      </p:sp>
    </p:spTree>
    <p:extLst>
      <p:ext uri="{BB962C8B-B14F-4D97-AF65-F5344CB8AC3E}">
        <p14:creationId xmlns:p14="http://schemas.microsoft.com/office/powerpoint/2010/main" val="1047064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AWK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005904"/>
            <a:ext cx="7006048" cy="62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1"/>
          <p:cNvSpPr>
            <a:spLocks noChangeArrowheads="1"/>
          </p:cNvSpPr>
          <p:nvPr/>
        </p:nvSpPr>
        <p:spPr bwMode="auto">
          <a:xfrm>
            <a:off x="914400" y="2650614"/>
            <a:ext cx="5638800"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just" eaLnBrk="0"/>
            <a:r>
              <a:rPr lang="en-US" sz="2900" dirty="0">
                <a:solidFill>
                  <a:srgbClr val="000000"/>
                </a:solidFill>
                <a:latin typeface="Roboto Medium"/>
                <a:cs typeface="Times New Roman" panose="02020603050405020304" pitchFamily="18" charset="0"/>
              </a:rPr>
              <a:t>To become an expert AWK programmer, you need to know its internals. AWK follows a simple workflow − Read, Execute, and Repeat. </a:t>
            </a:r>
          </a:p>
        </p:txBody>
      </p:sp>
      <p:sp>
        <p:nvSpPr>
          <p:cNvPr id="4" name="Rectangle 3"/>
          <p:cNvSpPr/>
          <p:nvPr/>
        </p:nvSpPr>
        <p:spPr>
          <a:xfrm>
            <a:off x="762000" y="685800"/>
            <a:ext cx="3138039" cy="538609"/>
          </a:xfrm>
          <a:prstGeom prst="rect">
            <a:avLst/>
          </a:prstGeom>
        </p:spPr>
        <p:txBody>
          <a:bodyPr wrap="none">
            <a:spAutoFit/>
          </a:bodyPr>
          <a:lstStyle/>
          <a:p>
            <a:r>
              <a:rPr lang="en-US" sz="2900" dirty="0">
                <a:solidFill>
                  <a:srgbClr val="000000"/>
                </a:solidFill>
                <a:latin typeface="Roboto Medium"/>
                <a:cs typeface="Times New Roman" panose="02020603050405020304" pitchFamily="18" charset="0"/>
              </a:rPr>
              <a:t>Workflow of AWK </a:t>
            </a:r>
            <a:endParaRPr lang="en-IN" sz="2900" dirty="0">
              <a:latin typeface="Roboto Medium"/>
            </a:endParaRPr>
          </a:p>
        </p:txBody>
      </p:sp>
    </p:spTree>
    <p:extLst>
      <p:ext uri="{BB962C8B-B14F-4D97-AF65-F5344CB8AC3E}">
        <p14:creationId xmlns:p14="http://schemas.microsoft.com/office/powerpoint/2010/main" val="2550989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ChangeArrowheads="1"/>
          </p:cNvSpPr>
          <p:nvPr/>
        </p:nvSpPr>
        <p:spPr bwMode="auto">
          <a:xfrm>
            <a:off x="1219200" y="1828800"/>
            <a:ext cx="12953999" cy="43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2825" rIns="32825" bIns="32825" anchor="ctr">
            <a:spAutoFit/>
          </a:bodyPr>
          <a:lstStyle/>
          <a:p>
            <a:pPr algn="just" eaLnBrk="0"/>
            <a:r>
              <a:rPr lang="en-US" sz="2800" b="1" dirty="0">
                <a:solidFill>
                  <a:srgbClr val="000000"/>
                </a:solidFill>
                <a:latin typeface="Roboto Medium"/>
              </a:rPr>
              <a:t>Read</a:t>
            </a:r>
            <a:endParaRPr lang="en-US" sz="2800" b="1" dirty="0">
              <a:solidFill>
                <a:srgbClr val="4F81BD"/>
              </a:solidFill>
              <a:latin typeface="Roboto Medium"/>
            </a:endParaRPr>
          </a:p>
          <a:p>
            <a:pPr algn="just" eaLnBrk="0">
              <a:lnSpc>
                <a:spcPct val="100000"/>
              </a:lnSpc>
              <a:buClrTx/>
              <a:buSzTx/>
              <a:buFontTx/>
              <a:buNone/>
            </a:pPr>
            <a:r>
              <a:rPr lang="en-US" sz="2800" dirty="0">
                <a:solidFill>
                  <a:srgbClr val="000000"/>
                </a:solidFill>
                <a:latin typeface="Roboto Medium"/>
                <a:cs typeface="Times New Roman" panose="02020603050405020304" pitchFamily="18" charset="0"/>
              </a:rPr>
              <a:t>AWK reads a line from the input stream (file, pipe, or </a:t>
            </a:r>
            <a:r>
              <a:rPr lang="en-US" sz="2800" dirty="0" err="1">
                <a:solidFill>
                  <a:srgbClr val="000000"/>
                </a:solidFill>
                <a:latin typeface="Roboto Medium"/>
                <a:cs typeface="Times New Roman" panose="02020603050405020304" pitchFamily="18" charset="0"/>
              </a:rPr>
              <a:t>stdin</a:t>
            </a:r>
            <a:r>
              <a:rPr lang="en-US" sz="2800" dirty="0">
                <a:solidFill>
                  <a:srgbClr val="000000"/>
                </a:solidFill>
                <a:latin typeface="Roboto Medium"/>
                <a:cs typeface="Times New Roman" panose="02020603050405020304" pitchFamily="18" charset="0"/>
              </a:rPr>
              <a:t>) and stores it in memory.</a:t>
            </a:r>
          </a:p>
          <a:p>
            <a:pPr algn="just" eaLnBrk="0">
              <a:lnSpc>
                <a:spcPct val="100000"/>
              </a:lnSpc>
              <a:buClrTx/>
              <a:buSzTx/>
              <a:buFontTx/>
              <a:buNone/>
            </a:pPr>
            <a:endParaRPr lang="en-US" sz="2800" b="1" dirty="0">
              <a:solidFill>
                <a:srgbClr val="4F81BD"/>
              </a:solidFill>
              <a:latin typeface="Roboto Medium"/>
            </a:endParaRPr>
          </a:p>
          <a:p>
            <a:pPr algn="just" eaLnBrk="0">
              <a:lnSpc>
                <a:spcPct val="100000"/>
              </a:lnSpc>
              <a:buClrTx/>
              <a:buSzTx/>
              <a:buFontTx/>
              <a:buNone/>
            </a:pPr>
            <a:r>
              <a:rPr lang="en-US" sz="2800" b="1" dirty="0">
                <a:solidFill>
                  <a:srgbClr val="000000"/>
                </a:solidFill>
                <a:latin typeface="Roboto Medium"/>
              </a:rPr>
              <a:t>Execute</a:t>
            </a:r>
            <a:endParaRPr lang="en-US" sz="2800" b="1" dirty="0">
              <a:solidFill>
                <a:srgbClr val="4F81BD"/>
              </a:solidFill>
              <a:latin typeface="Roboto Medium"/>
            </a:endParaRPr>
          </a:p>
          <a:p>
            <a:pPr algn="just" eaLnBrk="0">
              <a:lnSpc>
                <a:spcPct val="100000"/>
              </a:lnSpc>
              <a:buClrTx/>
              <a:buSzTx/>
              <a:buFontTx/>
              <a:buNone/>
            </a:pPr>
            <a:r>
              <a:rPr lang="en-US" sz="2800" dirty="0">
                <a:solidFill>
                  <a:srgbClr val="000000"/>
                </a:solidFill>
                <a:latin typeface="Roboto Medium"/>
                <a:cs typeface="Times New Roman" panose="02020603050405020304" pitchFamily="18" charset="0"/>
              </a:rPr>
              <a:t>All AWK commands are applied sequentially on the input. By default AWK execute commands on every line. We can restrict this by providing patterns.</a:t>
            </a:r>
          </a:p>
          <a:p>
            <a:pPr algn="just" eaLnBrk="0">
              <a:lnSpc>
                <a:spcPct val="100000"/>
              </a:lnSpc>
              <a:buClrTx/>
              <a:buSzTx/>
              <a:buFontTx/>
              <a:buNone/>
            </a:pPr>
            <a:endParaRPr lang="en-US" sz="2800" b="1" dirty="0">
              <a:solidFill>
                <a:srgbClr val="4F81BD"/>
              </a:solidFill>
              <a:latin typeface="Roboto Medium"/>
            </a:endParaRPr>
          </a:p>
          <a:p>
            <a:pPr algn="just" eaLnBrk="0">
              <a:lnSpc>
                <a:spcPct val="100000"/>
              </a:lnSpc>
              <a:buClrTx/>
              <a:buSzTx/>
              <a:buFontTx/>
              <a:buNone/>
            </a:pPr>
            <a:r>
              <a:rPr lang="en-US" sz="2800" b="1" dirty="0">
                <a:solidFill>
                  <a:srgbClr val="000000"/>
                </a:solidFill>
                <a:latin typeface="Roboto Medium"/>
              </a:rPr>
              <a:t>Repeat</a:t>
            </a:r>
            <a:endParaRPr lang="en-US" sz="2800" b="1" dirty="0">
              <a:solidFill>
                <a:srgbClr val="4F81BD"/>
              </a:solidFill>
              <a:latin typeface="Roboto Medium"/>
            </a:endParaRPr>
          </a:p>
          <a:p>
            <a:pPr algn="just" eaLnBrk="0">
              <a:lnSpc>
                <a:spcPct val="100000"/>
              </a:lnSpc>
              <a:buClrTx/>
              <a:buSzTx/>
              <a:buFontTx/>
              <a:buNone/>
            </a:pPr>
            <a:r>
              <a:rPr lang="en-US" sz="2800" dirty="0">
                <a:solidFill>
                  <a:srgbClr val="000000"/>
                </a:solidFill>
                <a:latin typeface="Roboto Medium"/>
                <a:cs typeface="Times New Roman" panose="02020603050405020304" pitchFamily="18" charset="0"/>
              </a:rPr>
              <a:t>This process repeats until the file reaches its end.</a:t>
            </a:r>
            <a:endParaRPr lang="en-US" sz="2800" dirty="0">
              <a:latin typeface="Roboto Medium"/>
            </a:endParaRPr>
          </a:p>
        </p:txBody>
      </p:sp>
    </p:spTree>
    <p:extLst>
      <p:ext uri="{BB962C8B-B14F-4D97-AF65-F5344CB8AC3E}">
        <p14:creationId xmlns:p14="http://schemas.microsoft.com/office/powerpoint/2010/main" val="10074350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21214"/>
                </a:solidFill>
                <a:latin typeface="Roboto Medium"/>
                <a:cs typeface="Times New Roman" panose="02020603050405020304" pitchFamily="18" charset="0"/>
              </a:rPr>
              <a:t>Program Structure</a:t>
            </a:r>
            <a:endParaRPr lang="en-IN" dirty="0">
              <a:latin typeface="Roboto Medium"/>
            </a:endParaRPr>
          </a:p>
        </p:txBody>
      </p:sp>
      <p:sp>
        <p:nvSpPr>
          <p:cNvPr id="3" name="Text Placeholder 2"/>
          <p:cNvSpPr>
            <a:spLocks noGrp="1"/>
          </p:cNvSpPr>
          <p:nvPr>
            <p:ph type="body" sz="quarter" idx="17"/>
          </p:nvPr>
        </p:nvSpPr>
        <p:spPr>
          <a:xfrm>
            <a:off x="834481" y="1752600"/>
            <a:ext cx="12961441" cy="5184576"/>
          </a:xfrm>
        </p:spPr>
        <p:txBody>
          <a:bodyPr/>
          <a:lstStyle/>
          <a:p>
            <a:pPr algn="just" eaLnBrk="0">
              <a:lnSpc>
                <a:spcPct val="100000"/>
              </a:lnSpc>
              <a:buClrTx/>
              <a:buSzTx/>
              <a:buFontTx/>
              <a:buNone/>
            </a:pPr>
            <a:r>
              <a:rPr lang="en-US" b="1" dirty="0">
                <a:solidFill>
                  <a:srgbClr val="000000"/>
                </a:solidFill>
                <a:latin typeface="Roboto Medium"/>
              </a:rPr>
              <a:t>BEGIN block</a:t>
            </a:r>
            <a:endParaRPr lang="en-US" b="1" dirty="0">
              <a:solidFill>
                <a:srgbClr val="4F81BD"/>
              </a:solidFill>
              <a:latin typeface="Roboto Medium"/>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syntax of the BEGIN block is as follows −</a:t>
            </a:r>
            <a:endParaRPr lang="en-US" dirty="0">
              <a:latin typeface="Roboto Medium"/>
              <a:cs typeface="Times New Roman" panose="02020603050405020304" pitchFamily="18" charset="0"/>
            </a:endParaRPr>
          </a:p>
          <a:p>
            <a:pPr algn="just" eaLnBrk="0">
              <a:lnSpc>
                <a:spcPct val="100000"/>
              </a:lnSpc>
              <a:buClrTx/>
              <a:buSzTx/>
              <a:buFontTx/>
              <a:buNone/>
            </a:pPr>
            <a:r>
              <a:rPr lang="en-US" b="1" dirty="0">
                <a:solidFill>
                  <a:srgbClr val="000000"/>
                </a:solidFill>
                <a:latin typeface="Roboto Medium"/>
                <a:cs typeface="Times New Roman" panose="02020603050405020304" pitchFamily="18" charset="0"/>
              </a:rPr>
              <a:t>Syntax</a:t>
            </a:r>
            <a:endParaRPr lang="en-US" dirty="0">
              <a:latin typeface="Roboto Medium"/>
            </a:endParaRPr>
          </a:p>
          <a:p>
            <a:pPr algn="just" eaLnBrk="0">
              <a:lnSpc>
                <a:spcPct val="100000"/>
              </a:lnSpc>
              <a:buClrTx/>
              <a:buSzTx/>
              <a:buFontTx/>
              <a:buNone/>
            </a:pPr>
            <a:r>
              <a:rPr lang="en-US" dirty="0">
                <a:solidFill>
                  <a:srgbClr val="313131"/>
                </a:solidFill>
                <a:latin typeface="Roboto Medium"/>
              </a:rPr>
              <a:t>BEGIN {</a:t>
            </a:r>
            <a:r>
              <a:rPr lang="en-US" dirty="0" err="1">
                <a:solidFill>
                  <a:srgbClr val="313131"/>
                </a:solidFill>
                <a:latin typeface="Roboto Medium"/>
              </a:rPr>
              <a:t>awk</a:t>
            </a:r>
            <a:r>
              <a:rPr lang="en-US" dirty="0">
                <a:solidFill>
                  <a:srgbClr val="313131"/>
                </a:solidFill>
                <a:latin typeface="Roboto Medium"/>
              </a:rPr>
              <a:t>-commands}</a:t>
            </a:r>
            <a:endParaRPr lang="en-US" dirty="0">
              <a:latin typeface="Roboto Medium"/>
              <a:cs typeface="Times New Roman" panose="02020603050405020304" pitchFamily="18" charset="0"/>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BEGIN block gets executed at program start-up. It executes only once. This is good place to initialize variables. BEGIN is an AWK keyword and hence it must be in upper-case. Please note that this block is optional.</a:t>
            </a:r>
          </a:p>
          <a:p>
            <a:pPr algn="just" eaLnBrk="0">
              <a:lnSpc>
                <a:spcPct val="100000"/>
              </a:lnSpc>
              <a:buClrTx/>
              <a:buSzTx/>
              <a:buFontTx/>
              <a:buNone/>
            </a:pPr>
            <a:endParaRPr lang="en-US" b="1" dirty="0">
              <a:solidFill>
                <a:srgbClr val="4F81BD"/>
              </a:solidFill>
              <a:latin typeface="Roboto Medium"/>
            </a:endParaRPr>
          </a:p>
          <a:p>
            <a:endParaRPr lang="en-IN" dirty="0">
              <a:latin typeface="Roboto Medium"/>
            </a:endParaRPr>
          </a:p>
        </p:txBody>
      </p:sp>
    </p:spTree>
    <p:extLst>
      <p:ext uri="{BB962C8B-B14F-4D97-AF65-F5344CB8AC3E}">
        <p14:creationId xmlns:p14="http://schemas.microsoft.com/office/powerpoint/2010/main" val="436591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21214"/>
                </a:solidFill>
                <a:latin typeface="Roboto Medium"/>
                <a:cs typeface="Times New Roman" panose="02020603050405020304" pitchFamily="18" charset="0"/>
              </a:rPr>
              <a:t>Program Structure</a:t>
            </a:r>
            <a:endParaRPr lang="en-IN" dirty="0">
              <a:latin typeface="Roboto Medium"/>
            </a:endParaRPr>
          </a:p>
        </p:txBody>
      </p:sp>
      <p:sp>
        <p:nvSpPr>
          <p:cNvPr id="3" name="Text Placeholder 2"/>
          <p:cNvSpPr>
            <a:spLocks noGrp="1"/>
          </p:cNvSpPr>
          <p:nvPr>
            <p:ph type="body" sz="quarter" idx="17"/>
          </p:nvPr>
        </p:nvSpPr>
        <p:spPr>
          <a:xfrm>
            <a:off x="834481" y="1752600"/>
            <a:ext cx="12961441" cy="5184576"/>
          </a:xfrm>
        </p:spPr>
        <p:txBody>
          <a:bodyPr/>
          <a:lstStyle/>
          <a:p>
            <a:pPr algn="just" eaLnBrk="0">
              <a:lnSpc>
                <a:spcPct val="100000"/>
              </a:lnSpc>
              <a:buClrTx/>
              <a:buSzTx/>
              <a:buFontTx/>
              <a:buNone/>
            </a:pPr>
            <a:r>
              <a:rPr lang="en-US" b="1" dirty="0">
                <a:solidFill>
                  <a:srgbClr val="000000"/>
                </a:solidFill>
                <a:latin typeface="Roboto Medium"/>
              </a:rPr>
              <a:t>Body Block</a:t>
            </a:r>
            <a:endParaRPr lang="en-US" b="1" dirty="0">
              <a:solidFill>
                <a:srgbClr val="4F81BD"/>
              </a:solidFill>
              <a:latin typeface="Roboto Medium"/>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syntax of the body block is as follows −</a:t>
            </a:r>
            <a:endParaRPr lang="en-US" dirty="0">
              <a:latin typeface="Roboto Medium"/>
              <a:cs typeface="Times New Roman" panose="02020603050405020304" pitchFamily="18" charset="0"/>
            </a:endParaRPr>
          </a:p>
          <a:p>
            <a:pPr algn="just" eaLnBrk="0">
              <a:lnSpc>
                <a:spcPct val="100000"/>
              </a:lnSpc>
              <a:buClrTx/>
              <a:buSzTx/>
              <a:buFontTx/>
              <a:buNone/>
            </a:pPr>
            <a:r>
              <a:rPr lang="en-US" b="1" dirty="0">
                <a:solidFill>
                  <a:srgbClr val="000000"/>
                </a:solidFill>
                <a:latin typeface="Roboto Medium"/>
                <a:cs typeface="Times New Roman" panose="02020603050405020304" pitchFamily="18" charset="0"/>
              </a:rPr>
              <a:t>Syntax</a:t>
            </a:r>
            <a:endParaRPr lang="en-US" dirty="0">
              <a:latin typeface="Roboto Medium"/>
            </a:endParaRPr>
          </a:p>
          <a:p>
            <a:pPr algn="just" eaLnBrk="0">
              <a:lnSpc>
                <a:spcPct val="100000"/>
              </a:lnSpc>
              <a:buClrTx/>
              <a:buSzTx/>
              <a:buFontTx/>
              <a:buNone/>
            </a:pPr>
            <a:r>
              <a:rPr lang="en-US" dirty="0">
                <a:solidFill>
                  <a:srgbClr val="313131"/>
                </a:solidFill>
                <a:latin typeface="Roboto Medium"/>
              </a:rPr>
              <a:t>/pattern/ {</a:t>
            </a:r>
            <a:r>
              <a:rPr lang="en-US" dirty="0" err="1">
                <a:solidFill>
                  <a:srgbClr val="313131"/>
                </a:solidFill>
                <a:latin typeface="Roboto Medium"/>
              </a:rPr>
              <a:t>awk</a:t>
            </a:r>
            <a:r>
              <a:rPr lang="en-US" dirty="0">
                <a:solidFill>
                  <a:srgbClr val="313131"/>
                </a:solidFill>
                <a:latin typeface="Roboto Medium"/>
              </a:rPr>
              <a:t>-commands}</a:t>
            </a:r>
            <a:endParaRPr lang="en-US" dirty="0">
              <a:latin typeface="Roboto Medium"/>
              <a:cs typeface="Times New Roman" panose="02020603050405020304" pitchFamily="18" charset="0"/>
            </a:endParaRPr>
          </a:p>
          <a:p>
            <a:pPr algn="just" eaLnBrk="0">
              <a:lnSpc>
                <a:spcPct val="100000"/>
              </a:lnSpc>
              <a:buClrTx/>
              <a:buSzTx/>
              <a:buFontTx/>
              <a:buNone/>
            </a:pPr>
            <a:r>
              <a:rPr lang="en-US" dirty="0">
                <a:solidFill>
                  <a:srgbClr val="000000"/>
                </a:solidFill>
                <a:latin typeface="Roboto Medium"/>
                <a:cs typeface="Times New Roman" panose="02020603050405020304" pitchFamily="18" charset="0"/>
              </a:rPr>
              <a:t>The body block applies AWK commands on every input line. By default, AWK executes commands on every line. We can restrict this by providing patterns. Note that there are no keywords for the Body block.</a:t>
            </a:r>
          </a:p>
          <a:p>
            <a:pPr algn="just" eaLnBrk="0">
              <a:lnSpc>
                <a:spcPct val="100000"/>
              </a:lnSpc>
              <a:buClrTx/>
              <a:buSzTx/>
              <a:buFontTx/>
              <a:buNone/>
            </a:pPr>
            <a:endParaRPr lang="en-US" b="1" dirty="0">
              <a:solidFill>
                <a:srgbClr val="4F81BD"/>
              </a:solidFill>
              <a:latin typeface="Roboto Medium"/>
            </a:endParaRPr>
          </a:p>
        </p:txBody>
      </p:sp>
    </p:spTree>
    <p:extLst>
      <p:ext uri="{BB962C8B-B14F-4D97-AF65-F5344CB8AC3E}">
        <p14:creationId xmlns:p14="http://schemas.microsoft.com/office/powerpoint/2010/main" val="1623230998"/>
      </p:ext>
    </p:extLst>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 REVA UNI (00000002) [Read-Only]" id="{7FF87B65-B7AF-435A-B2F6-B62701284233}" vid="{12805517-DC1A-493D-89CA-1074C854673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844</TotalTime>
  <Words>6014</Words>
  <Application>Microsoft Macintosh PowerPoint</Application>
  <PresentationFormat>Custom</PresentationFormat>
  <Paragraphs>768</Paragraphs>
  <Slides>104</Slides>
  <Notes>31</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104</vt:i4>
      </vt:variant>
    </vt:vector>
  </HeadingPairs>
  <TitlesOfParts>
    <vt:vector size="124" baseType="lpstr">
      <vt:lpstr>Arial</vt:lpstr>
      <vt:lpstr>Calibri</vt:lpstr>
      <vt:lpstr>Consolas</vt:lpstr>
      <vt:lpstr>Luxi Sans</vt:lpstr>
      <vt:lpstr>Menlo</vt:lpstr>
      <vt:lpstr>Nobel-Book</vt:lpstr>
      <vt:lpstr>Open Sans</vt:lpstr>
      <vt:lpstr>Roboto Medium</vt:lpstr>
      <vt:lpstr>StarSymbol</vt:lpstr>
      <vt:lpstr>Times</vt:lpstr>
      <vt:lpstr>Times New Roman</vt:lpstr>
      <vt:lpstr>Verdana</vt:lpstr>
      <vt:lpstr>Wingdings</vt:lpstr>
      <vt:lpstr>Template with Water Mark</vt:lpstr>
      <vt:lpstr>Agenda Slides</vt:lpstr>
      <vt:lpstr>Slide Divider</vt:lpstr>
      <vt:lpstr>Copy Slides</vt:lpstr>
      <vt:lpstr>Thank You</vt:lpstr>
      <vt:lpstr>2_Thank You</vt:lpstr>
      <vt:lpstr>1_Agenda Slides</vt:lpstr>
      <vt:lpstr>Unit 3 Introduction and Interacting with  shell and Desktop to Linux: </vt:lpstr>
      <vt:lpstr>In today’s class, we’ll discuss</vt:lpstr>
      <vt:lpstr>Shell</vt:lpstr>
      <vt:lpstr>Kernel</vt:lpstr>
      <vt:lpstr>Shell</vt:lpstr>
      <vt:lpstr>Shell Program</vt:lpstr>
      <vt:lpstr>PowerPoint Presentation</vt:lpstr>
      <vt:lpstr>PowerPoint Presentation</vt:lpstr>
      <vt:lpstr>PowerPoint Presentation</vt:lpstr>
      <vt:lpstr>Types of Shell </vt:lpstr>
      <vt:lpstr>Types of Shell </vt:lpstr>
      <vt:lpstr>The Bourne Shell</vt:lpstr>
      <vt:lpstr>The Bourne Shell</vt:lpstr>
      <vt:lpstr>The C Shell</vt:lpstr>
      <vt:lpstr>The C Shell</vt:lpstr>
      <vt:lpstr>The Korn Shell</vt:lpstr>
      <vt:lpstr>The Korn Shell</vt:lpstr>
      <vt:lpstr>The GNU Bourne-Again Shell</vt:lpstr>
      <vt:lpstr>The GNU Bourne-Again Shell</vt:lpstr>
      <vt:lpstr>Linux Command-Line Interface</vt:lpstr>
      <vt:lpstr>Linux Command-Line Interface..</vt:lpstr>
      <vt:lpstr>Running multiple command-line sessions within LINUX GUI</vt:lpstr>
      <vt:lpstr>PowerPoint Presentation</vt:lpstr>
      <vt:lpstr>Commonly Used CLI Commands and Utilities</vt:lpstr>
      <vt:lpstr>Commonly Used CLI Commands </vt:lpstr>
      <vt:lpstr>cd: Changing Directories</vt:lpstr>
      <vt:lpstr>cp: copy file</vt:lpstr>
      <vt:lpstr>Commonly Used CLI Commands</vt:lpstr>
      <vt:lpstr>rm - Delete (remove) files </vt:lpstr>
      <vt:lpstr>Commands…</vt:lpstr>
      <vt:lpstr>Commands…</vt:lpstr>
      <vt:lpstr>Commands…</vt:lpstr>
      <vt:lpstr>Commands…</vt:lpstr>
      <vt:lpstr>Exercise questions</vt:lpstr>
      <vt:lpstr>Linux Graphical User Interface </vt:lpstr>
      <vt:lpstr>Linux Commands</vt:lpstr>
      <vt:lpstr>Help Facilities for Commands</vt:lpstr>
      <vt:lpstr>Linux File Management and Viewing</vt:lpstr>
      <vt:lpstr>Linux File Management and Viewing</vt:lpstr>
      <vt:lpstr>Linux File Management and Viewing</vt:lpstr>
      <vt:lpstr>Example:</vt:lpstr>
      <vt:lpstr>Example:</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Substitution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the below file as an input.  $cat &gt; geekfile.txt  unix is great os. unix is opensource. unix is free os.  learn operating system.  Unix linux which one you choose.  uNix is easy to learn.unix is a multiuser os.Learn unix . unix is a powerful 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AWK</vt:lpstr>
      <vt:lpstr>Types of AWK</vt:lpstr>
      <vt:lpstr>Typical Uses of AWK</vt:lpstr>
      <vt:lpstr>PowerPoint Presentation</vt:lpstr>
      <vt:lpstr>PowerPoint Presentation</vt:lpstr>
      <vt:lpstr>Program Structure</vt:lpstr>
      <vt:lpstr>Program Structure</vt:lpstr>
      <vt:lpstr>Program Structure</vt:lpstr>
      <vt:lpstr>PowerPoint Presentation</vt:lpstr>
      <vt:lpstr>PowerPoint Presentation</vt:lpstr>
      <vt:lpstr>Example</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Vinay G</cp:lastModifiedBy>
  <cp:revision>124</cp:revision>
  <dcterms:created xsi:type="dcterms:W3CDTF">2020-06-11T05:44:30Z</dcterms:created>
  <dcterms:modified xsi:type="dcterms:W3CDTF">2025-03-25T06:48:49Z</dcterms:modified>
</cp:coreProperties>
</file>